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3"/>
  </p:notesMasterIdLst>
  <p:sldIdLst>
    <p:sldId id="256" r:id="rId2"/>
    <p:sldId id="416" r:id="rId3"/>
    <p:sldId id="405" r:id="rId4"/>
    <p:sldId id="407" r:id="rId5"/>
    <p:sldId id="410" r:id="rId6"/>
    <p:sldId id="409" r:id="rId7"/>
    <p:sldId id="418" r:id="rId8"/>
    <p:sldId id="419" r:id="rId9"/>
    <p:sldId id="420" r:id="rId10"/>
    <p:sldId id="421" r:id="rId11"/>
    <p:sldId id="422" r:id="rId12"/>
    <p:sldId id="423" r:id="rId13"/>
    <p:sldId id="424" r:id="rId14"/>
    <p:sldId id="429" r:id="rId15"/>
    <p:sldId id="425" r:id="rId16"/>
    <p:sldId id="426" r:id="rId17"/>
    <p:sldId id="427" r:id="rId18"/>
    <p:sldId id="428" r:id="rId19"/>
    <p:sldId id="417" r:id="rId20"/>
    <p:sldId id="430" r:id="rId21"/>
    <p:sldId id="431" r:id="rId22"/>
    <p:sldId id="432" r:id="rId23"/>
    <p:sldId id="433" r:id="rId24"/>
    <p:sldId id="434" r:id="rId25"/>
    <p:sldId id="435" r:id="rId26"/>
    <p:sldId id="436" r:id="rId27"/>
    <p:sldId id="437" r:id="rId28"/>
    <p:sldId id="438" r:id="rId29"/>
    <p:sldId id="439" r:id="rId30"/>
    <p:sldId id="443" r:id="rId31"/>
    <p:sldId id="440" r:id="rId32"/>
    <p:sldId id="441" r:id="rId33"/>
    <p:sldId id="442" r:id="rId34"/>
    <p:sldId id="444" r:id="rId35"/>
    <p:sldId id="445" r:id="rId36"/>
    <p:sldId id="446" r:id="rId37"/>
    <p:sldId id="447" r:id="rId38"/>
    <p:sldId id="448" r:id="rId39"/>
    <p:sldId id="449" r:id="rId40"/>
    <p:sldId id="450" r:id="rId41"/>
    <p:sldId id="451" r:id="rId42"/>
    <p:sldId id="452" r:id="rId43"/>
    <p:sldId id="453" r:id="rId44"/>
    <p:sldId id="454" r:id="rId45"/>
    <p:sldId id="455" r:id="rId46"/>
    <p:sldId id="456" r:id="rId47"/>
    <p:sldId id="458" r:id="rId48"/>
    <p:sldId id="459" r:id="rId49"/>
    <p:sldId id="466" r:id="rId50"/>
    <p:sldId id="467" r:id="rId51"/>
    <p:sldId id="468" r:id="rId52"/>
    <p:sldId id="469" r:id="rId53"/>
    <p:sldId id="470" r:id="rId54"/>
    <p:sldId id="471" r:id="rId55"/>
    <p:sldId id="472" r:id="rId56"/>
    <p:sldId id="473" r:id="rId57"/>
    <p:sldId id="474" r:id="rId58"/>
    <p:sldId id="475" r:id="rId59"/>
    <p:sldId id="476" r:id="rId60"/>
    <p:sldId id="477" r:id="rId61"/>
    <p:sldId id="478" r:id="rId62"/>
    <p:sldId id="480" r:id="rId63"/>
    <p:sldId id="481" r:id="rId64"/>
    <p:sldId id="482" r:id="rId65"/>
    <p:sldId id="483" r:id="rId66"/>
    <p:sldId id="484" r:id="rId67"/>
    <p:sldId id="485" r:id="rId68"/>
    <p:sldId id="486" r:id="rId69"/>
    <p:sldId id="487" r:id="rId70"/>
    <p:sldId id="488" r:id="rId71"/>
    <p:sldId id="489" r:id="rId72"/>
    <p:sldId id="490" r:id="rId73"/>
    <p:sldId id="491" r:id="rId74"/>
    <p:sldId id="492" r:id="rId75"/>
    <p:sldId id="493" r:id="rId76"/>
    <p:sldId id="494" r:id="rId77"/>
    <p:sldId id="495" r:id="rId78"/>
    <p:sldId id="496" r:id="rId79"/>
    <p:sldId id="497" r:id="rId80"/>
    <p:sldId id="498" r:id="rId81"/>
    <p:sldId id="499" r:id="rId82"/>
    <p:sldId id="500" r:id="rId83"/>
    <p:sldId id="501" r:id="rId84"/>
    <p:sldId id="502" r:id="rId85"/>
    <p:sldId id="503" r:id="rId86"/>
    <p:sldId id="504" r:id="rId87"/>
    <p:sldId id="505" r:id="rId88"/>
    <p:sldId id="506" r:id="rId89"/>
    <p:sldId id="507" r:id="rId90"/>
    <p:sldId id="508" r:id="rId91"/>
    <p:sldId id="509" r:id="rId92"/>
    <p:sldId id="510" r:id="rId93"/>
    <p:sldId id="511" r:id="rId94"/>
    <p:sldId id="512" r:id="rId95"/>
    <p:sldId id="513" r:id="rId96"/>
    <p:sldId id="514" r:id="rId97"/>
    <p:sldId id="515" r:id="rId98"/>
    <p:sldId id="516" r:id="rId99"/>
    <p:sldId id="517" r:id="rId100"/>
    <p:sldId id="518" r:id="rId101"/>
    <p:sldId id="519" r:id="rId102"/>
    <p:sldId id="520" r:id="rId103"/>
    <p:sldId id="521" r:id="rId104"/>
    <p:sldId id="527" r:id="rId105"/>
    <p:sldId id="522" r:id="rId106"/>
    <p:sldId id="523" r:id="rId107"/>
    <p:sldId id="536" r:id="rId108"/>
    <p:sldId id="524" r:id="rId109"/>
    <p:sldId id="528" r:id="rId110"/>
    <p:sldId id="529" r:id="rId111"/>
    <p:sldId id="530" r:id="rId112"/>
    <p:sldId id="531" r:id="rId113"/>
    <p:sldId id="532" r:id="rId114"/>
    <p:sldId id="533" r:id="rId115"/>
    <p:sldId id="534" r:id="rId116"/>
    <p:sldId id="535" r:id="rId117"/>
    <p:sldId id="542" r:id="rId118"/>
    <p:sldId id="537" r:id="rId119"/>
    <p:sldId id="538" r:id="rId120"/>
    <p:sldId id="539" r:id="rId121"/>
    <p:sldId id="540" r:id="rId122"/>
  </p:sldIdLst>
  <p:sldSz cx="12192000" cy="6858000"/>
  <p:notesSz cx="6858000" cy="9144000"/>
  <p:custDataLst>
    <p:tags r:id="rId1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8" userDrawn="1">
          <p15:clr>
            <a:srgbClr val="A4A3A4"/>
          </p15:clr>
        </p15:guide>
        <p15:guide id="2" pos="377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67" d="100"/>
          <a:sy n="67" d="100"/>
        </p:scale>
        <p:origin x="688" y="52"/>
      </p:cViewPr>
      <p:guideLst>
        <p:guide orient="horz" pos="2008"/>
        <p:guide pos="377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37D80AA5-0D11-486C-9F9A-797A0E7E5D99}" type="datetime1">
              <a:rPr lang="zh-CN" altLang="en-US" smtClean="0"/>
              <a:t>2024/9/9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0A64D3D-2E84-4A0E-AA35-D0CD18D19E8B}"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87F0139A-6DD4-4788-B724-BA76E857CB5E}"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188E8D05-F269-43FB-87A0-4DBF8F3AFB52}"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DFFD549D-EDAC-4E60-9B51-9E61D3EFF071}"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C613120D-B4E6-49DC-A58B-796CCF0A4530}" type="datetime1">
              <a:rPr lang="zh-CN" altLang="en-US" smtClean="0"/>
              <a:t>2024/9/9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C3E77B89-8AB1-4D48-AB21-859F3950537B}" type="datetime1">
              <a:rPr lang="zh-CN" altLang="en-US" smtClean="0"/>
              <a:t>2024/9/9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1B6E02F3-7FF1-40D5-B7E2-1E2A4B7EEC0D}" type="datetime1">
              <a:rPr lang="zh-CN" altLang="en-US" smtClean="0"/>
              <a:t>2024/9/9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39743310-359D-4234-AC33-6185EE3842F1}" type="datetime1">
              <a:rPr lang="zh-CN" altLang="en-US" smtClean="0"/>
              <a:t>2024/9/9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D12AAC91-709E-4124-BB54-828AC23A985F}" type="datetime1">
              <a:rPr lang="zh-CN" altLang="en-US" smtClean="0"/>
              <a:t>2024/9/9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593821A6-04AA-4456-8E15-00965380BC07}"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DDAB0B8F-8AD6-4279-8DD6-87D1410968D7}" type="datetime1">
              <a:rPr lang="zh-CN" altLang="en-US" smtClean="0"/>
              <a:t>2024/9/9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image" Target="../media/image5.pn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image" Target="../media/image4.png"/><Relationship Id="rId2" Type="http://schemas.openxmlformats.org/officeDocument/2006/relationships/tags" Target="../tags/tag178.xml"/><Relationship Id="rId16" Type="http://schemas.openxmlformats.org/officeDocument/2006/relationships/image" Target="../media/image3.png"/><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slideLayout" Target="../slideLayouts/slideLayout7.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s/_rels/slide100.xml.rels><?xml version="1.0" encoding="UTF-8" standalone="yes"?>
<Relationships xmlns="http://schemas.openxmlformats.org/package/2006/relationships"><Relationship Id="rId8" Type="http://schemas.openxmlformats.org/officeDocument/2006/relationships/tags" Target="../tags/tag1445.xml"/><Relationship Id="rId13" Type="http://schemas.openxmlformats.org/officeDocument/2006/relationships/tags" Target="../tags/tag1450.xml"/><Relationship Id="rId3" Type="http://schemas.openxmlformats.org/officeDocument/2006/relationships/tags" Target="../tags/tag1440.xml"/><Relationship Id="rId7" Type="http://schemas.openxmlformats.org/officeDocument/2006/relationships/tags" Target="../tags/tag1444.xml"/><Relationship Id="rId12" Type="http://schemas.openxmlformats.org/officeDocument/2006/relationships/tags" Target="../tags/tag1449.xml"/><Relationship Id="rId17" Type="http://schemas.openxmlformats.org/officeDocument/2006/relationships/image" Target="../media/image4.png"/><Relationship Id="rId2" Type="http://schemas.openxmlformats.org/officeDocument/2006/relationships/tags" Target="../tags/tag1439.xml"/><Relationship Id="rId16" Type="http://schemas.openxmlformats.org/officeDocument/2006/relationships/image" Target="../media/image3.png"/><Relationship Id="rId1" Type="http://schemas.openxmlformats.org/officeDocument/2006/relationships/tags" Target="../tags/tag1438.xml"/><Relationship Id="rId6" Type="http://schemas.openxmlformats.org/officeDocument/2006/relationships/tags" Target="../tags/tag1443.xml"/><Relationship Id="rId11" Type="http://schemas.openxmlformats.org/officeDocument/2006/relationships/tags" Target="../tags/tag1448.xml"/><Relationship Id="rId5" Type="http://schemas.openxmlformats.org/officeDocument/2006/relationships/tags" Target="../tags/tag1442.xml"/><Relationship Id="rId15" Type="http://schemas.openxmlformats.org/officeDocument/2006/relationships/slideLayout" Target="../slideLayouts/slideLayout7.xml"/><Relationship Id="rId10" Type="http://schemas.openxmlformats.org/officeDocument/2006/relationships/tags" Target="../tags/tag1447.xml"/><Relationship Id="rId4" Type="http://schemas.openxmlformats.org/officeDocument/2006/relationships/tags" Target="../tags/tag1441.xml"/><Relationship Id="rId9" Type="http://schemas.openxmlformats.org/officeDocument/2006/relationships/tags" Target="../tags/tag1446.xml"/><Relationship Id="rId14" Type="http://schemas.openxmlformats.org/officeDocument/2006/relationships/tags" Target="../tags/tag1451.xml"/></Relationships>
</file>

<file path=ppt/slides/_rels/slide101.xml.rels><?xml version="1.0" encoding="UTF-8" standalone="yes"?>
<Relationships xmlns="http://schemas.openxmlformats.org/package/2006/relationships"><Relationship Id="rId8" Type="http://schemas.openxmlformats.org/officeDocument/2006/relationships/tags" Target="../tags/tag1459.xml"/><Relationship Id="rId13" Type="http://schemas.openxmlformats.org/officeDocument/2006/relationships/tags" Target="../tags/tag1464.xml"/><Relationship Id="rId3" Type="http://schemas.openxmlformats.org/officeDocument/2006/relationships/tags" Target="../tags/tag1454.xml"/><Relationship Id="rId7" Type="http://schemas.openxmlformats.org/officeDocument/2006/relationships/tags" Target="../tags/tag1458.xml"/><Relationship Id="rId12" Type="http://schemas.openxmlformats.org/officeDocument/2006/relationships/tags" Target="../tags/tag1463.xml"/><Relationship Id="rId17" Type="http://schemas.openxmlformats.org/officeDocument/2006/relationships/image" Target="../media/image4.png"/><Relationship Id="rId2" Type="http://schemas.openxmlformats.org/officeDocument/2006/relationships/tags" Target="../tags/tag1453.xml"/><Relationship Id="rId16" Type="http://schemas.openxmlformats.org/officeDocument/2006/relationships/image" Target="../media/image3.png"/><Relationship Id="rId1" Type="http://schemas.openxmlformats.org/officeDocument/2006/relationships/tags" Target="../tags/tag1452.xml"/><Relationship Id="rId6" Type="http://schemas.openxmlformats.org/officeDocument/2006/relationships/tags" Target="../tags/tag1457.xml"/><Relationship Id="rId11" Type="http://schemas.openxmlformats.org/officeDocument/2006/relationships/tags" Target="../tags/tag1462.xml"/><Relationship Id="rId5" Type="http://schemas.openxmlformats.org/officeDocument/2006/relationships/tags" Target="../tags/tag1456.xml"/><Relationship Id="rId15" Type="http://schemas.openxmlformats.org/officeDocument/2006/relationships/slideLayout" Target="../slideLayouts/slideLayout7.xml"/><Relationship Id="rId10" Type="http://schemas.openxmlformats.org/officeDocument/2006/relationships/tags" Target="../tags/tag1461.xml"/><Relationship Id="rId4" Type="http://schemas.openxmlformats.org/officeDocument/2006/relationships/tags" Target="../tags/tag1455.xml"/><Relationship Id="rId9" Type="http://schemas.openxmlformats.org/officeDocument/2006/relationships/tags" Target="../tags/tag1460.xml"/><Relationship Id="rId14" Type="http://schemas.openxmlformats.org/officeDocument/2006/relationships/tags" Target="../tags/tag1465.xml"/></Relationships>
</file>

<file path=ppt/slides/_rels/slide102.xml.rels><?xml version="1.0" encoding="UTF-8" standalone="yes"?>
<Relationships xmlns="http://schemas.openxmlformats.org/package/2006/relationships"><Relationship Id="rId8" Type="http://schemas.openxmlformats.org/officeDocument/2006/relationships/tags" Target="../tags/tag1473.xml"/><Relationship Id="rId13" Type="http://schemas.openxmlformats.org/officeDocument/2006/relationships/tags" Target="../tags/tag1478.xml"/><Relationship Id="rId3" Type="http://schemas.openxmlformats.org/officeDocument/2006/relationships/tags" Target="../tags/tag1468.xml"/><Relationship Id="rId7" Type="http://schemas.openxmlformats.org/officeDocument/2006/relationships/tags" Target="../tags/tag1472.xml"/><Relationship Id="rId12" Type="http://schemas.openxmlformats.org/officeDocument/2006/relationships/tags" Target="../tags/tag1477.xml"/><Relationship Id="rId17" Type="http://schemas.openxmlformats.org/officeDocument/2006/relationships/image" Target="../media/image4.png"/><Relationship Id="rId2" Type="http://schemas.openxmlformats.org/officeDocument/2006/relationships/tags" Target="../tags/tag1467.xml"/><Relationship Id="rId16" Type="http://schemas.openxmlformats.org/officeDocument/2006/relationships/image" Target="../media/image3.png"/><Relationship Id="rId1" Type="http://schemas.openxmlformats.org/officeDocument/2006/relationships/tags" Target="../tags/tag1466.xml"/><Relationship Id="rId6" Type="http://schemas.openxmlformats.org/officeDocument/2006/relationships/tags" Target="../tags/tag1471.xml"/><Relationship Id="rId11" Type="http://schemas.openxmlformats.org/officeDocument/2006/relationships/tags" Target="../tags/tag1476.xml"/><Relationship Id="rId5" Type="http://schemas.openxmlformats.org/officeDocument/2006/relationships/tags" Target="../tags/tag1470.xml"/><Relationship Id="rId15" Type="http://schemas.openxmlformats.org/officeDocument/2006/relationships/slideLayout" Target="../slideLayouts/slideLayout7.xml"/><Relationship Id="rId10" Type="http://schemas.openxmlformats.org/officeDocument/2006/relationships/tags" Target="../tags/tag1475.xml"/><Relationship Id="rId4" Type="http://schemas.openxmlformats.org/officeDocument/2006/relationships/tags" Target="../tags/tag1469.xml"/><Relationship Id="rId9" Type="http://schemas.openxmlformats.org/officeDocument/2006/relationships/tags" Target="../tags/tag1474.xml"/><Relationship Id="rId14" Type="http://schemas.openxmlformats.org/officeDocument/2006/relationships/tags" Target="../tags/tag1479.xml"/></Relationships>
</file>

<file path=ppt/slides/_rels/slide103.xml.rels><?xml version="1.0" encoding="UTF-8" standalone="yes"?>
<Relationships xmlns="http://schemas.openxmlformats.org/package/2006/relationships"><Relationship Id="rId8" Type="http://schemas.openxmlformats.org/officeDocument/2006/relationships/tags" Target="../tags/tag1487.xml"/><Relationship Id="rId13" Type="http://schemas.openxmlformats.org/officeDocument/2006/relationships/tags" Target="../tags/tag1492.xml"/><Relationship Id="rId3" Type="http://schemas.openxmlformats.org/officeDocument/2006/relationships/tags" Target="../tags/tag1482.xml"/><Relationship Id="rId7" Type="http://schemas.openxmlformats.org/officeDocument/2006/relationships/tags" Target="../tags/tag1486.xml"/><Relationship Id="rId12" Type="http://schemas.openxmlformats.org/officeDocument/2006/relationships/tags" Target="../tags/tag1491.xml"/><Relationship Id="rId17" Type="http://schemas.openxmlformats.org/officeDocument/2006/relationships/image" Target="../media/image4.png"/><Relationship Id="rId2" Type="http://schemas.openxmlformats.org/officeDocument/2006/relationships/tags" Target="../tags/tag1481.xml"/><Relationship Id="rId16" Type="http://schemas.openxmlformats.org/officeDocument/2006/relationships/image" Target="../media/image3.png"/><Relationship Id="rId1" Type="http://schemas.openxmlformats.org/officeDocument/2006/relationships/tags" Target="../tags/tag1480.xml"/><Relationship Id="rId6" Type="http://schemas.openxmlformats.org/officeDocument/2006/relationships/tags" Target="../tags/tag1485.xml"/><Relationship Id="rId11" Type="http://schemas.openxmlformats.org/officeDocument/2006/relationships/tags" Target="../tags/tag1490.xml"/><Relationship Id="rId5" Type="http://schemas.openxmlformats.org/officeDocument/2006/relationships/tags" Target="../tags/tag1484.xml"/><Relationship Id="rId15" Type="http://schemas.openxmlformats.org/officeDocument/2006/relationships/slideLayout" Target="../slideLayouts/slideLayout7.xml"/><Relationship Id="rId10" Type="http://schemas.openxmlformats.org/officeDocument/2006/relationships/tags" Target="../tags/tag1489.xml"/><Relationship Id="rId4" Type="http://schemas.openxmlformats.org/officeDocument/2006/relationships/tags" Target="../tags/tag1483.xml"/><Relationship Id="rId9" Type="http://schemas.openxmlformats.org/officeDocument/2006/relationships/tags" Target="../tags/tag1488.xml"/><Relationship Id="rId14" Type="http://schemas.openxmlformats.org/officeDocument/2006/relationships/tags" Target="../tags/tag1493.xml"/></Relationships>
</file>

<file path=ppt/slides/_rels/slide104.xml.rels><?xml version="1.0" encoding="UTF-8" standalone="yes"?>
<Relationships xmlns="http://schemas.openxmlformats.org/package/2006/relationships"><Relationship Id="rId8" Type="http://schemas.openxmlformats.org/officeDocument/2006/relationships/tags" Target="../tags/tag1501.xml"/><Relationship Id="rId13" Type="http://schemas.openxmlformats.org/officeDocument/2006/relationships/tags" Target="../tags/tag1506.xml"/><Relationship Id="rId3" Type="http://schemas.openxmlformats.org/officeDocument/2006/relationships/tags" Target="../tags/tag1496.xml"/><Relationship Id="rId7" Type="http://schemas.openxmlformats.org/officeDocument/2006/relationships/tags" Target="../tags/tag1500.xml"/><Relationship Id="rId12" Type="http://schemas.openxmlformats.org/officeDocument/2006/relationships/tags" Target="../tags/tag1505.xml"/><Relationship Id="rId17" Type="http://schemas.openxmlformats.org/officeDocument/2006/relationships/image" Target="../media/image4.png"/><Relationship Id="rId2" Type="http://schemas.openxmlformats.org/officeDocument/2006/relationships/tags" Target="../tags/tag1495.xml"/><Relationship Id="rId16" Type="http://schemas.openxmlformats.org/officeDocument/2006/relationships/image" Target="../media/image3.png"/><Relationship Id="rId1" Type="http://schemas.openxmlformats.org/officeDocument/2006/relationships/tags" Target="../tags/tag1494.xml"/><Relationship Id="rId6" Type="http://schemas.openxmlformats.org/officeDocument/2006/relationships/tags" Target="../tags/tag1499.xml"/><Relationship Id="rId11" Type="http://schemas.openxmlformats.org/officeDocument/2006/relationships/tags" Target="../tags/tag1504.xml"/><Relationship Id="rId5" Type="http://schemas.openxmlformats.org/officeDocument/2006/relationships/tags" Target="../tags/tag1498.xml"/><Relationship Id="rId15" Type="http://schemas.openxmlformats.org/officeDocument/2006/relationships/slideLayout" Target="../slideLayouts/slideLayout7.xml"/><Relationship Id="rId10" Type="http://schemas.openxmlformats.org/officeDocument/2006/relationships/tags" Target="../tags/tag1503.xml"/><Relationship Id="rId4" Type="http://schemas.openxmlformats.org/officeDocument/2006/relationships/tags" Target="../tags/tag1497.xml"/><Relationship Id="rId9" Type="http://schemas.openxmlformats.org/officeDocument/2006/relationships/tags" Target="../tags/tag1502.xml"/><Relationship Id="rId14" Type="http://schemas.openxmlformats.org/officeDocument/2006/relationships/tags" Target="../tags/tag1507.xml"/></Relationships>
</file>

<file path=ppt/slides/_rels/slide105.xml.rels><?xml version="1.0" encoding="UTF-8" standalone="yes"?>
<Relationships xmlns="http://schemas.openxmlformats.org/package/2006/relationships"><Relationship Id="rId8" Type="http://schemas.openxmlformats.org/officeDocument/2006/relationships/tags" Target="../tags/tag1515.xml"/><Relationship Id="rId13" Type="http://schemas.openxmlformats.org/officeDocument/2006/relationships/tags" Target="../tags/tag1520.xml"/><Relationship Id="rId3" Type="http://schemas.openxmlformats.org/officeDocument/2006/relationships/tags" Target="../tags/tag1510.xml"/><Relationship Id="rId7" Type="http://schemas.openxmlformats.org/officeDocument/2006/relationships/tags" Target="../tags/tag1514.xml"/><Relationship Id="rId12" Type="http://schemas.openxmlformats.org/officeDocument/2006/relationships/tags" Target="../tags/tag1519.xml"/><Relationship Id="rId17" Type="http://schemas.openxmlformats.org/officeDocument/2006/relationships/image" Target="../media/image4.png"/><Relationship Id="rId2" Type="http://schemas.openxmlformats.org/officeDocument/2006/relationships/tags" Target="../tags/tag1509.xml"/><Relationship Id="rId16" Type="http://schemas.openxmlformats.org/officeDocument/2006/relationships/image" Target="../media/image3.png"/><Relationship Id="rId1" Type="http://schemas.openxmlformats.org/officeDocument/2006/relationships/tags" Target="../tags/tag1508.xml"/><Relationship Id="rId6" Type="http://schemas.openxmlformats.org/officeDocument/2006/relationships/tags" Target="../tags/tag1513.xml"/><Relationship Id="rId11" Type="http://schemas.openxmlformats.org/officeDocument/2006/relationships/tags" Target="../tags/tag1518.xml"/><Relationship Id="rId5" Type="http://schemas.openxmlformats.org/officeDocument/2006/relationships/tags" Target="../tags/tag1512.xml"/><Relationship Id="rId15" Type="http://schemas.openxmlformats.org/officeDocument/2006/relationships/slideLayout" Target="../slideLayouts/slideLayout7.xml"/><Relationship Id="rId10" Type="http://schemas.openxmlformats.org/officeDocument/2006/relationships/tags" Target="../tags/tag1517.xml"/><Relationship Id="rId4" Type="http://schemas.openxmlformats.org/officeDocument/2006/relationships/tags" Target="../tags/tag1511.xml"/><Relationship Id="rId9" Type="http://schemas.openxmlformats.org/officeDocument/2006/relationships/tags" Target="../tags/tag1516.xml"/><Relationship Id="rId14" Type="http://schemas.openxmlformats.org/officeDocument/2006/relationships/tags" Target="../tags/tag1521.xml"/></Relationships>
</file>

<file path=ppt/slides/_rels/slide106.xml.rels><?xml version="1.0" encoding="UTF-8" standalone="yes"?>
<Relationships xmlns="http://schemas.openxmlformats.org/package/2006/relationships"><Relationship Id="rId8" Type="http://schemas.openxmlformats.org/officeDocument/2006/relationships/tags" Target="../tags/tag1529.xml"/><Relationship Id="rId13" Type="http://schemas.openxmlformats.org/officeDocument/2006/relationships/tags" Target="../tags/tag1534.xml"/><Relationship Id="rId3" Type="http://schemas.openxmlformats.org/officeDocument/2006/relationships/tags" Target="../tags/tag1524.xml"/><Relationship Id="rId7" Type="http://schemas.openxmlformats.org/officeDocument/2006/relationships/tags" Target="../tags/tag1528.xml"/><Relationship Id="rId12" Type="http://schemas.openxmlformats.org/officeDocument/2006/relationships/tags" Target="../tags/tag1533.xml"/><Relationship Id="rId17" Type="http://schemas.openxmlformats.org/officeDocument/2006/relationships/image" Target="../media/image4.png"/><Relationship Id="rId2" Type="http://schemas.openxmlformats.org/officeDocument/2006/relationships/tags" Target="../tags/tag1523.xml"/><Relationship Id="rId16" Type="http://schemas.openxmlformats.org/officeDocument/2006/relationships/image" Target="../media/image3.png"/><Relationship Id="rId1" Type="http://schemas.openxmlformats.org/officeDocument/2006/relationships/tags" Target="../tags/tag1522.xml"/><Relationship Id="rId6" Type="http://schemas.openxmlformats.org/officeDocument/2006/relationships/tags" Target="../tags/tag1527.xml"/><Relationship Id="rId11" Type="http://schemas.openxmlformats.org/officeDocument/2006/relationships/tags" Target="../tags/tag1532.xml"/><Relationship Id="rId5" Type="http://schemas.openxmlformats.org/officeDocument/2006/relationships/tags" Target="../tags/tag1526.xml"/><Relationship Id="rId15" Type="http://schemas.openxmlformats.org/officeDocument/2006/relationships/slideLayout" Target="../slideLayouts/slideLayout7.xml"/><Relationship Id="rId10" Type="http://schemas.openxmlformats.org/officeDocument/2006/relationships/tags" Target="../tags/tag1531.xml"/><Relationship Id="rId4" Type="http://schemas.openxmlformats.org/officeDocument/2006/relationships/tags" Target="../tags/tag1525.xml"/><Relationship Id="rId9" Type="http://schemas.openxmlformats.org/officeDocument/2006/relationships/tags" Target="../tags/tag1530.xml"/><Relationship Id="rId14" Type="http://schemas.openxmlformats.org/officeDocument/2006/relationships/tags" Target="../tags/tag1535.xml"/></Relationships>
</file>

<file path=ppt/slides/_rels/slide107.xml.rels><?xml version="1.0" encoding="UTF-8" standalone="yes"?>
<Relationships xmlns="http://schemas.openxmlformats.org/package/2006/relationships"><Relationship Id="rId8" Type="http://schemas.openxmlformats.org/officeDocument/2006/relationships/tags" Target="../tags/tag1543.xml"/><Relationship Id="rId13" Type="http://schemas.openxmlformats.org/officeDocument/2006/relationships/tags" Target="../tags/tag1548.xml"/><Relationship Id="rId3" Type="http://schemas.openxmlformats.org/officeDocument/2006/relationships/tags" Target="../tags/tag1538.xml"/><Relationship Id="rId7" Type="http://schemas.openxmlformats.org/officeDocument/2006/relationships/tags" Target="../tags/tag1542.xml"/><Relationship Id="rId12" Type="http://schemas.openxmlformats.org/officeDocument/2006/relationships/tags" Target="../tags/tag1547.xml"/><Relationship Id="rId17" Type="http://schemas.openxmlformats.org/officeDocument/2006/relationships/image" Target="../media/image4.png"/><Relationship Id="rId2" Type="http://schemas.openxmlformats.org/officeDocument/2006/relationships/tags" Target="../tags/tag1537.xml"/><Relationship Id="rId16" Type="http://schemas.openxmlformats.org/officeDocument/2006/relationships/image" Target="../media/image3.png"/><Relationship Id="rId1" Type="http://schemas.openxmlformats.org/officeDocument/2006/relationships/tags" Target="../tags/tag1536.xml"/><Relationship Id="rId6" Type="http://schemas.openxmlformats.org/officeDocument/2006/relationships/tags" Target="../tags/tag1541.xml"/><Relationship Id="rId11" Type="http://schemas.openxmlformats.org/officeDocument/2006/relationships/tags" Target="../tags/tag1546.xml"/><Relationship Id="rId5" Type="http://schemas.openxmlformats.org/officeDocument/2006/relationships/tags" Target="../tags/tag1540.xml"/><Relationship Id="rId15" Type="http://schemas.openxmlformats.org/officeDocument/2006/relationships/slideLayout" Target="../slideLayouts/slideLayout7.xml"/><Relationship Id="rId10" Type="http://schemas.openxmlformats.org/officeDocument/2006/relationships/tags" Target="../tags/tag1545.xml"/><Relationship Id="rId4" Type="http://schemas.openxmlformats.org/officeDocument/2006/relationships/tags" Target="../tags/tag1539.xml"/><Relationship Id="rId9" Type="http://schemas.openxmlformats.org/officeDocument/2006/relationships/tags" Target="../tags/tag1544.xml"/><Relationship Id="rId14" Type="http://schemas.openxmlformats.org/officeDocument/2006/relationships/tags" Target="../tags/tag1549.xml"/></Relationships>
</file>

<file path=ppt/slides/_rels/slide108.xml.rels><?xml version="1.0" encoding="UTF-8" standalone="yes"?>
<Relationships xmlns="http://schemas.openxmlformats.org/package/2006/relationships"><Relationship Id="rId8" Type="http://schemas.openxmlformats.org/officeDocument/2006/relationships/tags" Target="../tags/tag1557.xml"/><Relationship Id="rId13" Type="http://schemas.openxmlformats.org/officeDocument/2006/relationships/tags" Target="../tags/tag1562.xml"/><Relationship Id="rId3" Type="http://schemas.openxmlformats.org/officeDocument/2006/relationships/tags" Target="../tags/tag1552.xml"/><Relationship Id="rId7" Type="http://schemas.openxmlformats.org/officeDocument/2006/relationships/tags" Target="../tags/tag1556.xml"/><Relationship Id="rId12" Type="http://schemas.openxmlformats.org/officeDocument/2006/relationships/tags" Target="../tags/tag1561.xml"/><Relationship Id="rId17" Type="http://schemas.openxmlformats.org/officeDocument/2006/relationships/image" Target="../media/image4.png"/><Relationship Id="rId2" Type="http://schemas.openxmlformats.org/officeDocument/2006/relationships/tags" Target="../tags/tag1551.xml"/><Relationship Id="rId16" Type="http://schemas.openxmlformats.org/officeDocument/2006/relationships/image" Target="../media/image3.png"/><Relationship Id="rId1" Type="http://schemas.openxmlformats.org/officeDocument/2006/relationships/tags" Target="../tags/tag1550.xml"/><Relationship Id="rId6" Type="http://schemas.openxmlformats.org/officeDocument/2006/relationships/tags" Target="../tags/tag1555.xml"/><Relationship Id="rId11" Type="http://schemas.openxmlformats.org/officeDocument/2006/relationships/tags" Target="../tags/tag1560.xml"/><Relationship Id="rId5" Type="http://schemas.openxmlformats.org/officeDocument/2006/relationships/tags" Target="../tags/tag1554.xml"/><Relationship Id="rId15" Type="http://schemas.openxmlformats.org/officeDocument/2006/relationships/slideLayout" Target="../slideLayouts/slideLayout7.xml"/><Relationship Id="rId10" Type="http://schemas.openxmlformats.org/officeDocument/2006/relationships/tags" Target="../tags/tag1559.xml"/><Relationship Id="rId4" Type="http://schemas.openxmlformats.org/officeDocument/2006/relationships/tags" Target="../tags/tag1553.xml"/><Relationship Id="rId9" Type="http://schemas.openxmlformats.org/officeDocument/2006/relationships/tags" Target="../tags/tag1558.xml"/><Relationship Id="rId14" Type="http://schemas.openxmlformats.org/officeDocument/2006/relationships/tags" Target="../tags/tag1563.xml"/></Relationships>
</file>

<file path=ppt/slides/_rels/slide109.xml.rels><?xml version="1.0" encoding="UTF-8" standalone="yes"?>
<Relationships xmlns="http://schemas.openxmlformats.org/package/2006/relationships"><Relationship Id="rId8" Type="http://schemas.openxmlformats.org/officeDocument/2006/relationships/tags" Target="../tags/tag1571.xml"/><Relationship Id="rId13" Type="http://schemas.openxmlformats.org/officeDocument/2006/relationships/tags" Target="../tags/tag1576.xml"/><Relationship Id="rId3" Type="http://schemas.openxmlformats.org/officeDocument/2006/relationships/tags" Target="../tags/tag1566.xml"/><Relationship Id="rId7" Type="http://schemas.openxmlformats.org/officeDocument/2006/relationships/tags" Target="../tags/tag1570.xml"/><Relationship Id="rId12" Type="http://schemas.openxmlformats.org/officeDocument/2006/relationships/tags" Target="../tags/tag1575.xml"/><Relationship Id="rId17" Type="http://schemas.openxmlformats.org/officeDocument/2006/relationships/image" Target="../media/image4.png"/><Relationship Id="rId2" Type="http://schemas.openxmlformats.org/officeDocument/2006/relationships/tags" Target="../tags/tag1565.xml"/><Relationship Id="rId16" Type="http://schemas.openxmlformats.org/officeDocument/2006/relationships/image" Target="../media/image3.png"/><Relationship Id="rId1" Type="http://schemas.openxmlformats.org/officeDocument/2006/relationships/tags" Target="../tags/tag1564.xml"/><Relationship Id="rId6" Type="http://schemas.openxmlformats.org/officeDocument/2006/relationships/tags" Target="../tags/tag1569.xml"/><Relationship Id="rId11" Type="http://schemas.openxmlformats.org/officeDocument/2006/relationships/tags" Target="../tags/tag1574.xml"/><Relationship Id="rId5" Type="http://schemas.openxmlformats.org/officeDocument/2006/relationships/tags" Target="../tags/tag1568.xml"/><Relationship Id="rId15" Type="http://schemas.openxmlformats.org/officeDocument/2006/relationships/slideLayout" Target="../slideLayouts/slideLayout7.xml"/><Relationship Id="rId10" Type="http://schemas.openxmlformats.org/officeDocument/2006/relationships/tags" Target="../tags/tag1573.xml"/><Relationship Id="rId4" Type="http://schemas.openxmlformats.org/officeDocument/2006/relationships/tags" Target="../tags/tag1567.xml"/><Relationship Id="rId9" Type="http://schemas.openxmlformats.org/officeDocument/2006/relationships/tags" Target="../tags/tag1572.xml"/><Relationship Id="rId14" Type="http://schemas.openxmlformats.org/officeDocument/2006/relationships/tags" Target="../tags/tag1577.xml"/></Relationships>
</file>

<file path=ppt/slides/_rels/slide1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tags" Target="../tags/tag203.xml"/><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image" Target="../media/image4.png"/><Relationship Id="rId2" Type="http://schemas.openxmlformats.org/officeDocument/2006/relationships/tags" Target="../tags/tag192.xml"/><Relationship Id="rId16" Type="http://schemas.openxmlformats.org/officeDocument/2006/relationships/image" Target="../media/image3.pn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5" Type="http://schemas.openxmlformats.org/officeDocument/2006/relationships/slideLayout" Target="../slideLayouts/slideLayout7.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s>
</file>

<file path=ppt/slides/_rels/slide110.xml.rels><?xml version="1.0" encoding="UTF-8" standalone="yes"?>
<Relationships xmlns="http://schemas.openxmlformats.org/package/2006/relationships"><Relationship Id="rId8" Type="http://schemas.openxmlformats.org/officeDocument/2006/relationships/tags" Target="../tags/tag1585.xml"/><Relationship Id="rId13" Type="http://schemas.openxmlformats.org/officeDocument/2006/relationships/tags" Target="../tags/tag1590.xml"/><Relationship Id="rId3" Type="http://schemas.openxmlformats.org/officeDocument/2006/relationships/tags" Target="../tags/tag1580.xml"/><Relationship Id="rId7" Type="http://schemas.openxmlformats.org/officeDocument/2006/relationships/tags" Target="../tags/tag1584.xml"/><Relationship Id="rId12" Type="http://schemas.openxmlformats.org/officeDocument/2006/relationships/tags" Target="../tags/tag1589.xml"/><Relationship Id="rId17" Type="http://schemas.openxmlformats.org/officeDocument/2006/relationships/image" Target="../media/image4.png"/><Relationship Id="rId2" Type="http://schemas.openxmlformats.org/officeDocument/2006/relationships/tags" Target="../tags/tag1579.xml"/><Relationship Id="rId16" Type="http://schemas.openxmlformats.org/officeDocument/2006/relationships/image" Target="../media/image3.png"/><Relationship Id="rId1" Type="http://schemas.openxmlformats.org/officeDocument/2006/relationships/tags" Target="../tags/tag1578.xml"/><Relationship Id="rId6" Type="http://schemas.openxmlformats.org/officeDocument/2006/relationships/tags" Target="../tags/tag1583.xml"/><Relationship Id="rId11" Type="http://schemas.openxmlformats.org/officeDocument/2006/relationships/tags" Target="../tags/tag1588.xml"/><Relationship Id="rId5" Type="http://schemas.openxmlformats.org/officeDocument/2006/relationships/tags" Target="../tags/tag1582.xml"/><Relationship Id="rId15" Type="http://schemas.openxmlformats.org/officeDocument/2006/relationships/slideLayout" Target="../slideLayouts/slideLayout7.xml"/><Relationship Id="rId10" Type="http://schemas.openxmlformats.org/officeDocument/2006/relationships/tags" Target="../tags/tag1587.xml"/><Relationship Id="rId4" Type="http://schemas.openxmlformats.org/officeDocument/2006/relationships/tags" Target="../tags/tag1581.xml"/><Relationship Id="rId9" Type="http://schemas.openxmlformats.org/officeDocument/2006/relationships/tags" Target="../tags/tag1586.xml"/><Relationship Id="rId14" Type="http://schemas.openxmlformats.org/officeDocument/2006/relationships/tags" Target="../tags/tag1591.xml"/></Relationships>
</file>

<file path=ppt/slides/_rels/slide111.xml.rels><?xml version="1.0" encoding="UTF-8" standalone="yes"?>
<Relationships xmlns="http://schemas.openxmlformats.org/package/2006/relationships"><Relationship Id="rId8" Type="http://schemas.openxmlformats.org/officeDocument/2006/relationships/tags" Target="../tags/tag1599.xml"/><Relationship Id="rId13" Type="http://schemas.openxmlformats.org/officeDocument/2006/relationships/tags" Target="../tags/tag1604.xml"/><Relationship Id="rId3" Type="http://schemas.openxmlformats.org/officeDocument/2006/relationships/tags" Target="../tags/tag1594.xml"/><Relationship Id="rId7" Type="http://schemas.openxmlformats.org/officeDocument/2006/relationships/tags" Target="../tags/tag1598.xml"/><Relationship Id="rId12" Type="http://schemas.openxmlformats.org/officeDocument/2006/relationships/tags" Target="../tags/tag1603.xml"/><Relationship Id="rId17" Type="http://schemas.openxmlformats.org/officeDocument/2006/relationships/image" Target="../media/image4.png"/><Relationship Id="rId2" Type="http://schemas.openxmlformats.org/officeDocument/2006/relationships/tags" Target="../tags/tag1593.xml"/><Relationship Id="rId16" Type="http://schemas.openxmlformats.org/officeDocument/2006/relationships/image" Target="../media/image3.png"/><Relationship Id="rId1" Type="http://schemas.openxmlformats.org/officeDocument/2006/relationships/tags" Target="../tags/tag1592.xml"/><Relationship Id="rId6" Type="http://schemas.openxmlformats.org/officeDocument/2006/relationships/tags" Target="../tags/tag1597.xml"/><Relationship Id="rId11" Type="http://schemas.openxmlformats.org/officeDocument/2006/relationships/tags" Target="../tags/tag1602.xml"/><Relationship Id="rId5" Type="http://schemas.openxmlformats.org/officeDocument/2006/relationships/tags" Target="../tags/tag1596.xml"/><Relationship Id="rId15" Type="http://schemas.openxmlformats.org/officeDocument/2006/relationships/slideLayout" Target="../slideLayouts/slideLayout7.xml"/><Relationship Id="rId10" Type="http://schemas.openxmlformats.org/officeDocument/2006/relationships/tags" Target="../tags/tag1601.xml"/><Relationship Id="rId4" Type="http://schemas.openxmlformats.org/officeDocument/2006/relationships/tags" Target="../tags/tag1595.xml"/><Relationship Id="rId9" Type="http://schemas.openxmlformats.org/officeDocument/2006/relationships/tags" Target="../tags/tag1600.xml"/><Relationship Id="rId14" Type="http://schemas.openxmlformats.org/officeDocument/2006/relationships/tags" Target="../tags/tag1605.xml"/></Relationships>
</file>

<file path=ppt/slides/_rels/slide112.xml.rels><?xml version="1.0" encoding="UTF-8" standalone="yes"?>
<Relationships xmlns="http://schemas.openxmlformats.org/package/2006/relationships"><Relationship Id="rId8" Type="http://schemas.openxmlformats.org/officeDocument/2006/relationships/tags" Target="../tags/tag1613.xml"/><Relationship Id="rId13" Type="http://schemas.openxmlformats.org/officeDocument/2006/relationships/tags" Target="../tags/tag1618.xml"/><Relationship Id="rId3" Type="http://schemas.openxmlformats.org/officeDocument/2006/relationships/tags" Target="../tags/tag1608.xml"/><Relationship Id="rId7" Type="http://schemas.openxmlformats.org/officeDocument/2006/relationships/tags" Target="../tags/tag1612.xml"/><Relationship Id="rId12" Type="http://schemas.openxmlformats.org/officeDocument/2006/relationships/tags" Target="../tags/tag1617.xml"/><Relationship Id="rId17" Type="http://schemas.openxmlformats.org/officeDocument/2006/relationships/image" Target="../media/image4.png"/><Relationship Id="rId2" Type="http://schemas.openxmlformats.org/officeDocument/2006/relationships/tags" Target="../tags/tag1607.xml"/><Relationship Id="rId16" Type="http://schemas.openxmlformats.org/officeDocument/2006/relationships/image" Target="../media/image3.png"/><Relationship Id="rId1" Type="http://schemas.openxmlformats.org/officeDocument/2006/relationships/tags" Target="../tags/tag1606.xml"/><Relationship Id="rId6" Type="http://schemas.openxmlformats.org/officeDocument/2006/relationships/tags" Target="../tags/tag1611.xml"/><Relationship Id="rId11" Type="http://schemas.openxmlformats.org/officeDocument/2006/relationships/tags" Target="../tags/tag1616.xml"/><Relationship Id="rId5" Type="http://schemas.openxmlformats.org/officeDocument/2006/relationships/tags" Target="../tags/tag1610.xml"/><Relationship Id="rId15" Type="http://schemas.openxmlformats.org/officeDocument/2006/relationships/slideLayout" Target="../slideLayouts/slideLayout7.xml"/><Relationship Id="rId10" Type="http://schemas.openxmlformats.org/officeDocument/2006/relationships/tags" Target="../tags/tag1615.xml"/><Relationship Id="rId4" Type="http://schemas.openxmlformats.org/officeDocument/2006/relationships/tags" Target="../tags/tag1609.xml"/><Relationship Id="rId9" Type="http://schemas.openxmlformats.org/officeDocument/2006/relationships/tags" Target="../tags/tag1614.xml"/><Relationship Id="rId14" Type="http://schemas.openxmlformats.org/officeDocument/2006/relationships/tags" Target="../tags/tag1619.xml"/></Relationships>
</file>

<file path=ppt/slides/_rels/slide113.xml.rels><?xml version="1.0" encoding="UTF-8" standalone="yes"?>
<Relationships xmlns="http://schemas.openxmlformats.org/package/2006/relationships"><Relationship Id="rId8" Type="http://schemas.openxmlformats.org/officeDocument/2006/relationships/tags" Target="../tags/tag1627.xml"/><Relationship Id="rId13" Type="http://schemas.openxmlformats.org/officeDocument/2006/relationships/tags" Target="../tags/tag1632.xml"/><Relationship Id="rId3" Type="http://schemas.openxmlformats.org/officeDocument/2006/relationships/tags" Target="../tags/tag1622.xml"/><Relationship Id="rId7" Type="http://schemas.openxmlformats.org/officeDocument/2006/relationships/tags" Target="../tags/tag1626.xml"/><Relationship Id="rId12" Type="http://schemas.openxmlformats.org/officeDocument/2006/relationships/tags" Target="../tags/tag1631.xml"/><Relationship Id="rId17" Type="http://schemas.openxmlformats.org/officeDocument/2006/relationships/image" Target="../media/image4.png"/><Relationship Id="rId2" Type="http://schemas.openxmlformats.org/officeDocument/2006/relationships/tags" Target="../tags/tag1621.xml"/><Relationship Id="rId16" Type="http://schemas.openxmlformats.org/officeDocument/2006/relationships/image" Target="../media/image3.png"/><Relationship Id="rId1" Type="http://schemas.openxmlformats.org/officeDocument/2006/relationships/tags" Target="../tags/tag1620.xml"/><Relationship Id="rId6" Type="http://schemas.openxmlformats.org/officeDocument/2006/relationships/tags" Target="../tags/tag1625.xml"/><Relationship Id="rId11" Type="http://schemas.openxmlformats.org/officeDocument/2006/relationships/tags" Target="../tags/tag1630.xml"/><Relationship Id="rId5" Type="http://schemas.openxmlformats.org/officeDocument/2006/relationships/tags" Target="../tags/tag1624.xml"/><Relationship Id="rId15" Type="http://schemas.openxmlformats.org/officeDocument/2006/relationships/slideLayout" Target="../slideLayouts/slideLayout7.xml"/><Relationship Id="rId10" Type="http://schemas.openxmlformats.org/officeDocument/2006/relationships/tags" Target="../tags/tag1629.xml"/><Relationship Id="rId4" Type="http://schemas.openxmlformats.org/officeDocument/2006/relationships/tags" Target="../tags/tag1623.xml"/><Relationship Id="rId9" Type="http://schemas.openxmlformats.org/officeDocument/2006/relationships/tags" Target="../tags/tag1628.xml"/><Relationship Id="rId14" Type="http://schemas.openxmlformats.org/officeDocument/2006/relationships/tags" Target="../tags/tag1633.xml"/></Relationships>
</file>

<file path=ppt/slides/_rels/slide114.xml.rels><?xml version="1.0" encoding="UTF-8" standalone="yes"?>
<Relationships xmlns="http://schemas.openxmlformats.org/package/2006/relationships"><Relationship Id="rId8" Type="http://schemas.openxmlformats.org/officeDocument/2006/relationships/tags" Target="../tags/tag1641.xml"/><Relationship Id="rId13" Type="http://schemas.openxmlformats.org/officeDocument/2006/relationships/tags" Target="../tags/tag1646.xml"/><Relationship Id="rId3" Type="http://schemas.openxmlformats.org/officeDocument/2006/relationships/tags" Target="../tags/tag1636.xml"/><Relationship Id="rId7" Type="http://schemas.openxmlformats.org/officeDocument/2006/relationships/tags" Target="../tags/tag1640.xml"/><Relationship Id="rId12" Type="http://schemas.openxmlformats.org/officeDocument/2006/relationships/tags" Target="../tags/tag1645.xml"/><Relationship Id="rId17" Type="http://schemas.openxmlformats.org/officeDocument/2006/relationships/image" Target="../media/image4.png"/><Relationship Id="rId2" Type="http://schemas.openxmlformats.org/officeDocument/2006/relationships/tags" Target="../tags/tag1635.xml"/><Relationship Id="rId16" Type="http://schemas.openxmlformats.org/officeDocument/2006/relationships/image" Target="../media/image3.png"/><Relationship Id="rId1" Type="http://schemas.openxmlformats.org/officeDocument/2006/relationships/tags" Target="../tags/tag1634.xml"/><Relationship Id="rId6" Type="http://schemas.openxmlformats.org/officeDocument/2006/relationships/tags" Target="../tags/tag1639.xml"/><Relationship Id="rId11" Type="http://schemas.openxmlformats.org/officeDocument/2006/relationships/tags" Target="../tags/tag1644.xml"/><Relationship Id="rId5" Type="http://schemas.openxmlformats.org/officeDocument/2006/relationships/tags" Target="../tags/tag1638.xml"/><Relationship Id="rId15" Type="http://schemas.openxmlformats.org/officeDocument/2006/relationships/slideLayout" Target="../slideLayouts/slideLayout7.xml"/><Relationship Id="rId10" Type="http://schemas.openxmlformats.org/officeDocument/2006/relationships/tags" Target="../tags/tag1643.xml"/><Relationship Id="rId4" Type="http://schemas.openxmlformats.org/officeDocument/2006/relationships/tags" Target="../tags/tag1637.xml"/><Relationship Id="rId9" Type="http://schemas.openxmlformats.org/officeDocument/2006/relationships/tags" Target="../tags/tag1642.xml"/><Relationship Id="rId14" Type="http://schemas.openxmlformats.org/officeDocument/2006/relationships/tags" Target="../tags/tag1647.xml"/></Relationships>
</file>

<file path=ppt/slides/_rels/slide115.xml.rels><?xml version="1.0" encoding="UTF-8" standalone="yes"?>
<Relationships xmlns="http://schemas.openxmlformats.org/package/2006/relationships"><Relationship Id="rId8" Type="http://schemas.openxmlformats.org/officeDocument/2006/relationships/tags" Target="../tags/tag1655.xml"/><Relationship Id="rId13" Type="http://schemas.openxmlformats.org/officeDocument/2006/relationships/tags" Target="../tags/tag1660.xml"/><Relationship Id="rId3" Type="http://schemas.openxmlformats.org/officeDocument/2006/relationships/tags" Target="../tags/tag1650.xml"/><Relationship Id="rId7" Type="http://schemas.openxmlformats.org/officeDocument/2006/relationships/tags" Target="../tags/tag1654.xml"/><Relationship Id="rId12" Type="http://schemas.openxmlformats.org/officeDocument/2006/relationships/tags" Target="../tags/tag1659.xml"/><Relationship Id="rId17" Type="http://schemas.openxmlformats.org/officeDocument/2006/relationships/image" Target="../media/image4.png"/><Relationship Id="rId2" Type="http://schemas.openxmlformats.org/officeDocument/2006/relationships/tags" Target="../tags/tag1649.xml"/><Relationship Id="rId16" Type="http://schemas.openxmlformats.org/officeDocument/2006/relationships/image" Target="../media/image3.png"/><Relationship Id="rId1" Type="http://schemas.openxmlformats.org/officeDocument/2006/relationships/tags" Target="../tags/tag1648.xml"/><Relationship Id="rId6" Type="http://schemas.openxmlformats.org/officeDocument/2006/relationships/tags" Target="../tags/tag1653.xml"/><Relationship Id="rId11" Type="http://schemas.openxmlformats.org/officeDocument/2006/relationships/tags" Target="../tags/tag1658.xml"/><Relationship Id="rId5" Type="http://schemas.openxmlformats.org/officeDocument/2006/relationships/tags" Target="../tags/tag1652.xml"/><Relationship Id="rId15" Type="http://schemas.openxmlformats.org/officeDocument/2006/relationships/slideLayout" Target="../slideLayouts/slideLayout7.xml"/><Relationship Id="rId10" Type="http://schemas.openxmlformats.org/officeDocument/2006/relationships/tags" Target="../tags/tag1657.xml"/><Relationship Id="rId4" Type="http://schemas.openxmlformats.org/officeDocument/2006/relationships/tags" Target="../tags/tag1651.xml"/><Relationship Id="rId9" Type="http://schemas.openxmlformats.org/officeDocument/2006/relationships/tags" Target="../tags/tag1656.xml"/><Relationship Id="rId14" Type="http://schemas.openxmlformats.org/officeDocument/2006/relationships/tags" Target="../tags/tag1661.xml"/></Relationships>
</file>

<file path=ppt/slides/_rels/slide116.xml.rels><?xml version="1.0" encoding="UTF-8" standalone="yes"?>
<Relationships xmlns="http://schemas.openxmlformats.org/package/2006/relationships"><Relationship Id="rId8" Type="http://schemas.openxmlformats.org/officeDocument/2006/relationships/tags" Target="../tags/tag1669.xml"/><Relationship Id="rId13" Type="http://schemas.openxmlformats.org/officeDocument/2006/relationships/tags" Target="../tags/tag1674.xml"/><Relationship Id="rId3" Type="http://schemas.openxmlformats.org/officeDocument/2006/relationships/tags" Target="../tags/tag1664.xml"/><Relationship Id="rId7" Type="http://schemas.openxmlformats.org/officeDocument/2006/relationships/tags" Target="../tags/tag1668.xml"/><Relationship Id="rId12" Type="http://schemas.openxmlformats.org/officeDocument/2006/relationships/tags" Target="../tags/tag1673.xml"/><Relationship Id="rId17" Type="http://schemas.openxmlformats.org/officeDocument/2006/relationships/image" Target="../media/image4.png"/><Relationship Id="rId2" Type="http://schemas.openxmlformats.org/officeDocument/2006/relationships/tags" Target="../tags/tag1663.xml"/><Relationship Id="rId16" Type="http://schemas.openxmlformats.org/officeDocument/2006/relationships/image" Target="../media/image3.png"/><Relationship Id="rId1" Type="http://schemas.openxmlformats.org/officeDocument/2006/relationships/tags" Target="../tags/tag1662.xml"/><Relationship Id="rId6" Type="http://schemas.openxmlformats.org/officeDocument/2006/relationships/tags" Target="../tags/tag1667.xml"/><Relationship Id="rId11" Type="http://schemas.openxmlformats.org/officeDocument/2006/relationships/tags" Target="../tags/tag1672.xml"/><Relationship Id="rId5" Type="http://schemas.openxmlformats.org/officeDocument/2006/relationships/tags" Target="../tags/tag1666.xml"/><Relationship Id="rId15" Type="http://schemas.openxmlformats.org/officeDocument/2006/relationships/slideLayout" Target="../slideLayouts/slideLayout7.xml"/><Relationship Id="rId10" Type="http://schemas.openxmlformats.org/officeDocument/2006/relationships/tags" Target="../tags/tag1671.xml"/><Relationship Id="rId4" Type="http://schemas.openxmlformats.org/officeDocument/2006/relationships/tags" Target="../tags/tag1665.xml"/><Relationship Id="rId9" Type="http://schemas.openxmlformats.org/officeDocument/2006/relationships/tags" Target="../tags/tag1670.xml"/><Relationship Id="rId14" Type="http://schemas.openxmlformats.org/officeDocument/2006/relationships/tags" Target="../tags/tag1675.xml"/></Relationships>
</file>

<file path=ppt/slides/_rels/slide117.xml.rels><?xml version="1.0" encoding="UTF-8" standalone="yes"?>
<Relationships xmlns="http://schemas.openxmlformats.org/package/2006/relationships"><Relationship Id="rId8" Type="http://schemas.openxmlformats.org/officeDocument/2006/relationships/tags" Target="../tags/tag1683.xml"/><Relationship Id="rId13" Type="http://schemas.openxmlformats.org/officeDocument/2006/relationships/tags" Target="../tags/tag1688.xml"/><Relationship Id="rId3" Type="http://schemas.openxmlformats.org/officeDocument/2006/relationships/tags" Target="../tags/tag1678.xml"/><Relationship Id="rId7" Type="http://schemas.openxmlformats.org/officeDocument/2006/relationships/tags" Target="../tags/tag1682.xml"/><Relationship Id="rId12" Type="http://schemas.openxmlformats.org/officeDocument/2006/relationships/tags" Target="../tags/tag1687.xml"/><Relationship Id="rId17" Type="http://schemas.openxmlformats.org/officeDocument/2006/relationships/image" Target="../media/image4.png"/><Relationship Id="rId2" Type="http://schemas.openxmlformats.org/officeDocument/2006/relationships/tags" Target="../tags/tag1677.xml"/><Relationship Id="rId16" Type="http://schemas.openxmlformats.org/officeDocument/2006/relationships/image" Target="../media/image3.png"/><Relationship Id="rId1" Type="http://schemas.openxmlformats.org/officeDocument/2006/relationships/tags" Target="../tags/tag1676.xml"/><Relationship Id="rId6" Type="http://schemas.openxmlformats.org/officeDocument/2006/relationships/tags" Target="../tags/tag1681.xml"/><Relationship Id="rId11" Type="http://schemas.openxmlformats.org/officeDocument/2006/relationships/tags" Target="../tags/tag1686.xml"/><Relationship Id="rId5" Type="http://schemas.openxmlformats.org/officeDocument/2006/relationships/tags" Target="../tags/tag1680.xml"/><Relationship Id="rId15" Type="http://schemas.openxmlformats.org/officeDocument/2006/relationships/slideLayout" Target="../slideLayouts/slideLayout7.xml"/><Relationship Id="rId10" Type="http://schemas.openxmlformats.org/officeDocument/2006/relationships/tags" Target="../tags/tag1685.xml"/><Relationship Id="rId4" Type="http://schemas.openxmlformats.org/officeDocument/2006/relationships/tags" Target="../tags/tag1679.xml"/><Relationship Id="rId9" Type="http://schemas.openxmlformats.org/officeDocument/2006/relationships/tags" Target="../tags/tag1684.xml"/><Relationship Id="rId14" Type="http://schemas.openxmlformats.org/officeDocument/2006/relationships/tags" Target="../tags/tag1689.xml"/></Relationships>
</file>

<file path=ppt/slides/_rels/slide118.xml.rels><?xml version="1.0" encoding="UTF-8" standalone="yes"?>
<Relationships xmlns="http://schemas.openxmlformats.org/package/2006/relationships"><Relationship Id="rId8" Type="http://schemas.openxmlformats.org/officeDocument/2006/relationships/tags" Target="../tags/tag1697.xml"/><Relationship Id="rId13" Type="http://schemas.openxmlformats.org/officeDocument/2006/relationships/tags" Target="../tags/tag1702.xml"/><Relationship Id="rId3" Type="http://schemas.openxmlformats.org/officeDocument/2006/relationships/tags" Target="../tags/tag1692.xml"/><Relationship Id="rId7" Type="http://schemas.openxmlformats.org/officeDocument/2006/relationships/tags" Target="../tags/tag1696.xml"/><Relationship Id="rId12" Type="http://schemas.openxmlformats.org/officeDocument/2006/relationships/tags" Target="../tags/tag1701.xml"/><Relationship Id="rId17" Type="http://schemas.openxmlformats.org/officeDocument/2006/relationships/image" Target="../media/image4.png"/><Relationship Id="rId2" Type="http://schemas.openxmlformats.org/officeDocument/2006/relationships/tags" Target="../tags/tag1691.xml"/><Relationship Id="rId16" Type="http://schemas.openxmlformats.org/officeDocument/2006/relationships/image" Target="../media/image3.png"/><Relationship Id="rId1" Type="http://schemas.openxmlformats.org/officeDocument/2006/relationships/tags" Target="../tags/tag1690.xml"/><Relationship Id="rId6" Type="http://schemas.openxmlformats.org/officeDocument/2006/relationships/tags" Target="../tags/tag1695.xml"/><Relationship Id="rId11" Type="http://schemas.openxmlformats.org/officeDocument/2006/relationships/tags" Target="../tags/tag1700.xml"/><Relationship Id="rId5" Type="http://schemas.openxmlformats.org/officeDocument/2006/relationships/tags" Target="../tags/tag1694.xml"/><Relationship Id="rId15" Type="http://schemas.openxmlformats.org/officeDocument/2006/relationships/slideLayout" Target="../slideLayouts/slideLayout7.xml"/><Relationship Id="rId10" Type="http://schemas.openxmlformats.org/officeDocument/2006/relationships/tags" Target="../tags/tag1699.xml"/><Relationship Id="rId4" Type="http://schemas.openxmlformats.org/officeDocument/2006/relationships/tags" Target="../tags/tag1693.xml"/><Relationship Id="rId9" Type="http://schemas.openxmlformats.org/officeDocument/2006/relationships/tags" Target="../tags/tag1698.xml"/><Relationship Id="rId14" Type="http://schemas.openxmlformats.org/officeDocument/2006/relationships/tags" Target="../tags/tag1703.xml"/></Relationships>
</file>

<file path=ppt/slides/_rels/slide119.xml.rels><?xml version="1.0" encoding="UTF-8" standalone="yes"?>
<Relationships xmlns="http://schemas.openxmlformats.org/package/2006/relationships"><Relationship Id="rId8" Type="http://schemas.openxmlformats.org/officeDocument/2006/relationships/tags" Target="../tags/tag1711.xml"/><Relationship Id="rId13" Type="http://schemas.openxmlformats.org/officeDocument/2006/relationships/tags" Target="../tags/tag1716.xml"/><Relationship Id="rId3" Type="http://schemas.openxmlformats.org/officeDocument/2006/relationships/tags" Target="../tags/tag1706.xml"/><Relationship Id="rId7" Type="http://schemas.openxmlformats.org/officeDocument/2006/relationships/tags" Target="../tags/tag1710.xml"/><Relationship Id="rId12" Type="http://schemas.openxmlformats.org/officeDocument/2006/relationships/tags" Target="../tags/tag1715.xml"/><Relationship Id="rId17" Type="http://schemas.openxmlformats.org/officeDocument/2006/relationships/image" Target="../media/image4.png"/><Relationship Id="rId2" Type="http://schemas.openxmlformats.org/officeDocument/2006/relationships/tags" Target="../tags/tag1705.xml"/><Relationship Id="rId16" Type="http://schemas.openxmlformats.org/officeDocument/2006/relationships/image" Target="../media/image3.png"/><Relationship Id="rId1" Type="http://schemas.openxmlformats.org/officeDocument/2006/relationships/tags" Target="../tags/tag1704.xml"/><Relationship Id="rId6" Type="http://schemas.openxmlformats.org/officeDocument/2006/relationships/tags" Target="../tags/tag1709.xml"/><Relationship Id="rId11" Type="http://schemas.openxmlformats.org/officeDocument/2006/relationships/tags" Target="../tags/tag1714.xml"/><Relationship Id="rId5" Type="http://schemas.openxmlformats.org/officeDocument/2006/relationships/tags" Target="../tags/tag1708.xml"/><Relationship Id="rId15" Type="http://schemas.openxmlformats.org/officeDocument/2006/relationships/slideLayout" Target="../slideLayouts/slideLayout7.xml"/><Relationship Id="rId10" Type="http://schemas.openxmlformats.org/officeDocument/2006/relationships/tags" Target="../tags/tag1713.xml"/><Relationship Id="rId4" Type="http://schemas.openxmlformats.org/officeDocument/2006/relationships/tags" Target="../tags/tag1707.xml"/><Relationship Id="rId9" Type="http://schemas.openxmlformats.org/officeDocument/2006/relationships/tags" Target="../tags/tag1712.xml"/><Relationship Id="rId14" Type="http://schemas.openxmlformats.org/officeDocument/2006/relationships/tags" Target="../tags/tag1717.xml"/></Relationships>
</file>

<file path=ppt/slides/_rels/slide12.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image" Target="../media/image4.png"/><Relationship Id="rId2" Type="http://schemas.openxmlformats.org/officeDocument/2006/relationships/tags" Target="../tags/tag206.xml"/><Relationship Id="rId16" Type="http://schemas.openxmlformats.org/officeDocument/2006/relationships/image" Target="../media/image3.png"/><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slideLayout" Target="../slideLayouts/slideLayout7.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120.xml.rels><?xml version="1.0" encoding="UTF-8" standalone="yes"?>
<Relationships xmlns="http://schemas.openxmlformats.org/package/2006/relationships"><Relationship Id="rId8" Type="http://schemas.openxmlformats.org/officeDocument/2006/relationships/tags" Target="../tags/tag1725.xml"/><Relationship Id="rId13" Type="http://schemas.openxmlformats.org/officeDocument/2006/relationships/tags" Target="../tags/tag1730.xml"/><Relationship Id="rId3" Type="http://schemas.openxmlformats.org/officeDocument/2006/relationships/tags" Target="../tags/tag1720.xml"/><Relationship Id="rId7" Type="http://schemas.openxmlformats.org/officeDocument/2006/relationships/tags" Target="../tags/tag1724.xml"/><Relationship Id="rId12" Type="http://schemas.openxmlformats.org/officeDocument/2006/relationships/tags" Target="../tags/tag1729.xml"/><Relationship Id="rId17" Type="http://schemas.openxmlformats.org/officeDocument/2006/relationships/image" Target="../media/image4.png"/><Relationship Id="rId2" Type="http://schemas.openxmlformats.org/officeDocument/2006/relationships/tags" Target="../tags/tag1719.xml"/><Relationship Id="rId16" Type="http://schemas.openxmlformats.org/officeDocument/2006/relationships/image" Target="../media/image3.png"/><Relationship Id="rId1" Type="http://schemas.openxmlformats.org/officeDocument/2006/relationships/tags" Target="../tags/tag1718.xml"/><Relationship Id="rId6" Type="http://schemas.openxmlformats.org/officeDocument/2006/relationships/tags" Target="../tags/tag1723.xml"/><Relationship Id="rId11" Type="http://schemas.openxmlformats.org/officeDocument/2006/relationships/tags" Target="../tags/tag1728.xml"/><Relationship Id="rId5" Type="http://schemas.openxmlformats.org/officeDocument/2006/relationships/tags" Target="../tags/tag1722.xml"/><Relationship Id="rId15" Type="http://schemas.openxmlformats.org/officeDocument/2006/relationships/slideLayout" Target="../slideLayouts/slideLayout7.xml"/><Relationship Id="rId10" Type="http://schemas.openxmlformats.org/officeDocument/2006/relationships/tags" Target="../tags/tag1727.xml"/><Relationship Id="rId4" Type="http://schemas.openxmlformats.org/officeDocument/2006/relationships/tags" Target="../tags/tag1721.xml"/><Relationship Id="rId9" Type="http://schemas.openxmlformats.org/officeDocument/2006/relationships/tags" Target="../tags/tag1726.xml"/><Relationship Id="rId14" Type="http://schemas.openxmlformats.org/officeDocument/2006/relationships/tags" Target="../tags/tag1731.xml"/></Relationships>
</file>

<file path=ppt/slides/_rels/slide121.xml.rels><?xml version="1.0" encoding="UTF-8" standalone="yes"?>
<Relationships xmlns="http://schemas.openxmlformats.org/package/2006/relationships"><Relationship Id="rId8" Type="http://schemas.openxmlformats.org/officeDocument/2006/relationships/tags" Target="../tags/tag1739.xml"/><Relationship Id="rId13" Type="http://schemas.openxmlformats.org/officeDocument/2006/relationships/tags" Target="../tags/tag1744.xml"/><Relationship Id="rId3" Type="http://schemas.openxmlformats.org/officeDocument/2006/relationships/tags" Target="../tags/tag1734.xml"/><Relationship Id="rId7" Type="http://schemas.openxmlformats.org/officeDocument/2006/relationships/tags" Target="../tags/tag1738.xml"/><Relationship Id="rId12" Type="http://schemas.openxmlformats.org/officeDocument/2006/relationships/tags" Target="../tags/tag1743.xml"/><Relationship Id="rId17" Type="http://schemas.openxmlformats.org/officeDocument/2006/relationships/image" Target="../media/image4.png"/><Relationship Id="rId2" Type="http://schemas.openxmlformats.org/officeDocument/2006/relationships/tags" Target="../tags/tag1733.xml"/><Relationship Id="rId16" Type="http://schemas.openxmlformats.org/officeDocument/2006/relationships/image" Target="../media/image3.png"/><Relationship Id="rId1" Type="http://schemas.openxmlformats.org/officeDocument/2006/relationships/tags" Target="../tags/tag1732.xml"/><Relationship Id="rId6" Type="http://schemas.openxmlformats.org/officeDocument/2006/relationships/tags" Target="../tags/tag1737.xml"/><Relationship Id="rId11" Type="http://schemas.openxmlformats.org/officeDocument/2006/relationships/tags" Target="../tags/tag1742.xml"/><Relationship Id="rId5" Type="http://schemas.openxmlformats.org/officeDocument/2006/relationships/tags" Target="../tags/tag1736.xml"/><Relationship Id="rId15" Type="http://schemas.openxmlformats.org/officeDocument/2006/relationships/slideLayout" Target="../slideLayouts/slideLayout7.xml"/><Relationship Id="rId10" Type="http://schemas.openxmlformats.org/officeDocument/2006/relationships/tags" Target="../tags/tag1741.xml"/><Relationship Id="rId4" Type="http://schemas.openxmlformats.org/officeDocument/2006/relationships/tags" Target="../tags/tag1735.xml"/><Relationship Id="rId9" Type="http://schemas.openxmlformats.org/officeDocument/2006/relationships/tags" Target="../tags/tag1740.xml"/><Relationship Id="rId14" Type="http://schemas.openxmlformats.org/officeDocument/2006/relationships/tags" Target="../tags/tag1745.xml"/></Relationships>
</file>

<file path=ppt/slides/_rels/slide13.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18" Type="http://schemas.openxmlformats.org/officeDocument/2006/relationships/image" Target="../media/image6.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image" Target="../media/image4.png"/><Relationship Id="rId2" Type="http://schemas.openxmlformats.org/officeDocument/2006/relationships/tags" Target="../tags/tag220.xml"/><Relationship Id="rId16" Type="http://schemas.openxmlformats.org/officeDocument/2006/relationships/image" Target="../media/image3.png"/><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5" Type="http://schemas.openxmlformats.org/officeDocument/2006/relationships/tags" Target="../tags/tag223.xml"/><Relationship Id="rId15" Type="http://schemas.openxmlformats.org/officeDocument/2006/relationships/slideLayout" Target="../slideLayouts/slideLayout7.xml"/><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s>
</file>

<file path=ppt/slides/_rels/slide14.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18" Type="http://schemas.openxmlformats.org/officeDocument/2006/relationships/image" Target="../media/image4.png"/><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17" Type="http://schemas.openxmlformats.org/officeDocument/2006/relationships/image" Target="../media/image3.png"/><Relationship Id="rId2" Type="http://schemas.openxmlformats.org/officeDocument/2006/relationships/tags" Target="../tags/tag234.xml"/><Relationship Id="rId16" Type="http://schemas.openxmlformats.org/officeDocument/2006/relationships/image" Target="../media/image7.png"/><Relationship Id="rId20" Type="http://schemas.openxmlformats.org/officeDocument/2006/relationships/image" Target="../media/image8.png"/><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slideLayout" Target="../slideLayouts/slideLayout7.xml"/><Relationship Id="rId10" Type="http://schemas.openxmlformats.org/officeDocument/2006/relationships/tags" Target="../tags/tag242.xml"/><Relationship Id="rId19" Type="http://schemas.openxmlformats.org/officeDocument/2006/relationships/image" Target="../media/image6.png"/><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s/_rels/slide15.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18" Type="http://schemas.openxmlformats.org/officeDocument/2006/relationships/image" Target="../media/image9.png"/><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image" Target="../media/image4.png"/><Relationship Id="rId2" Type="http://schemas.openxmlformats.org/officeDocument/2006/relationships/tags" Target="../tags/tag248.xml"/><Relationship Id="rId16" Type="http://schemas.openxmlformats.org/officeDocument/2006/relationships/image" Target="../media/image3.png"/><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5" Type="http://schemas.openxmlformats.org/officeDocument/2006/relationships/tags" Target="../tags/tag251.xml"/><Relationship Id="rId15" Type="http://schemas.openxmlformats.org/officeDocument/2006/relationships/slideLayout" Target="../slideLayouts/slideLayout7.xml"/><Relationship Id="rId10" Type="http://schemas.openxmlformats.org/officeDocument/2006/relationships/tags" Target="../tags/tag256.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s>
</file>

<file path=ppt/slides/_rels/slide16.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tags" Target="../tags/tag273.xm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tags" Target="../tags/tag272.xml"/><Relationship Id="rId17" Type="http://schemas.openxmlformats.org/officeDocument/2006/relationships/image" Target="../media/image4.png"/><Relationship Id="rId2" Type="http://schemas.openxmlformats.org/officeDocument/2006/relationships/tags" Target="../tags/tag262.xml"/><Relationship Id="rId16" Type="http://schemas.openxmlformats.org/officeDocument/2006/relationships/image" Target="../media/image3.png"/><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5" Type="http://schemas.openxmlformats.org/officeDocument/2006/relationships/slideLayout" Target="../slideLayouts/slideLayout7.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tags" Target="../tags/tag274.xml"/></Relationships>
</file>

<file path=ppt/slides/_rels/slide17.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image" Target="../media/image10.png"/><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image" Target="../media/image4.png"/><Relationship Id="rId2" Type="http://schemas.openxmlformats.org/officeDocument/2006/relationships/tags" Target="../tags/tag276.xml"/><Relationship Id="rId16" Type="http://schemas.openxmlformats.org/officeDocument/2006/relationships/image" Target="../media/image3.png"/><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slideLayout" Target="../slideLayouts/slideLayout7.xml"/><Relationship Id="rId10" Type="http://schemas.openxmlformats.org/officeDocument/2006/relationships/tags" Target="../tags/tag284.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18.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18" Type="http://schemas.openxmlformats.org/officeDocument/2006/relationships/image" Target="../media/image11.png"/><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image" Target="../media/image4.png"/><Relationship Id="rId2" Type="http://schemas.openxmlformats.org/officeDocument/2006/relationships/tags" Target="../tags/tag290.xml"/><Relationship Id="rId16" Type="http://schemas.openxmlformats.org/officeDocument/2006/relationships/image" Target="../media/image3.png"/><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slideLayout" Target="../slideLayouts/slideLayout7.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19.xml.rels><?xml version="1.0" encoding="UTF-8" standalone="yes"?>
<Relationships xmlns="http://schemas.openxmlformats.org/package/2006/relationships"><Relationship Id="rId8" Type="http://schemas.openxmlformats.org/officeDocument/2006/relationships/tags" Target="../tags/tag310.xml"/><Relationship Id="rId13" Type="http://schemas.openxmlformats.org/officeDocument/2006/relationships/tags" Target="../tags/tag315.xml"/><Relationship Id="rId3" Type="http://schemas.openxmlformats.org/officeDocument/2006/relationships/tags" Target="../tags/tag305.xml"/><Relationship Id="rId7" Type="http://schemas.openxmlformats.org/officeDocument/2006/relationships/tags" Target="../tags/tag309.xml"/><Relationship Id="rId12" Type="http://schemas.openxmlformats.org/officeDocument/2006/relationships/tags" Target="../tags/tag314.xml"/><Relationship Id="rId17" Type="http://schemas.openxmlformats.org/officeDocument/2006/relationships/image" Target="../media/image4.png"/><Relationship Id="rId2" Type="http://schemas.openxmlformats.org/officeDocument/2006/relationships/tags" Target="../tags/tag304.xml"/><Relationship Id="rId16" Type="http://schemas.openxmlformats.org/officeDocument/2006/relationships/image" Target="../media/image3.png"/><Relationship Id="rId1" Type="http://schemas.openxmlformats.org/officeDocument/2006/relationships/tags" Target="../tags/tag303.xml"/><Relationship Id="rId6" Type="http://schemas.openxmlformats.org/officeDocument/2006/relationships/tags" Target="../tags/tag308.xml"/><Relationship Id="rId11" Type="http://schemas.openxmlformats.org/officeDocument/2006/relationships/tags" Target="../tags/tag313.xml"/><Relationship Id="rId5" Type="http://schemas.openxmlformats.org/officeDocument/2006/relationships/tags" Target="../tags/tag307.xml"/><Relationship Id="rId15" Type="http://schemas.openxmlformats.org/officeDocument/2006/relationships/slideLayout" Target="../slideLayouts/slideLayout7.xml"/><Relationship Id="rId10" Type="http://schemas.openxmlformats.org/officeDocument/2006/relationships/tags" Target="../tags/tag312.xml"/><Relationship Id="rId4" Type="http://schemas.openxmlformats.org/officeDocument/2006/relationships/tags" Target="../tags/tag306.xml"/><Relationship Id="rId9" Type="http://schemas.openxmlformats.org/officeDocument/2006/relationships/tags" Target="../tags/tag311.xml"/><Relationship Id="rId14" Type="http://schemas.openxmlformats.org/officeDocument/2006/relationships/tags" Target="../tags/tag316.xml"/></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4.png"/><Relationship Id="rId2" Type="http://schemas.openxmlformats.org/officeDocument/2006/relationships/tags" Target="../tags/tag66.xml"/><Relationship Id="rId16" Type="http://schemas.openxmlformats.org/officeDocument/2006/relationships/image" Target="../media/image3.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7.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18" Type="http://schemas.openxmlformats.org/officeDocument/2006/relationships/image" Target="../media/image12.png"/><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image" Target="../media/image4.png"/><Relationship Id="rId2" Type="http://schemas.openxmlformats.org/officeDocument/2006/relationships/tags" Target="../tags/tag318.xml"/><Relationship Id="rId16" Type="http://schemas.openxmlformats.org/officeDocument/2006/relationships/image" Target="../media/image3.png"/><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7.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21.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4.png"/><Relationship Id="rId2" Type="http://schemas.openxmlformats.org/officeDocument/2006/relationships/tags" Target="../tags/tag332.xml"/><Relationship Id="rId16" Type="http://schemas.openxmlformats.org/officeDocument/2006/relationships/image" Target="../media/image3.png"/><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7.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22.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image" Target="../media/image4.png"/><Relationship Id="rId2" Type="http://schemas.openxmlformats.org/officeDocument/2006/relationships/tags" Target="../tags/tag346.xml"/><Relationship Id="rId16" Type="http://schemas.openxmlformats.org/officeDocument/2006/relationships/image" Target="../media/image3.png"/><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slideLayout" Target="../slideLayouts/slideLayout7.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23.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tags" Target="../tags/tag370.xml"/><Relationship Id="rId17" Type="http://schemas.openxmlformats.org/officeDocument/2006/relationships/image" Target="../media/image4.png"/><Relationship Id="rId2" Type="http://schemas.openxmlformats.org/officeDocument/2006/relationships/tags" Target="../tags/tag360.xml"/><Relationship Id="rId16" Type="http://schemas.openxmlformats.org/officeDocument/2006/relationships/image" Target="../media/image3.png"/><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slideLayout" Target="../slideLayouts/slideLayout7.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s>
</file>

<file path=ppt/slides/_rels/slide24.xml.rels><?xml version="1.0" encoding="UTF-8" standalone="yes"?>
<Relationships xmlns="http://schemas.openxmlformats.org/package/2006/relationships"><Relationship Id="rId8" Type="http://schemas.openxmlformats.org/officeDocument/2006/relationships/tags" Target="../tags/tag380.xml"/><Relationship Id="rId13" Type="http://schemas.openxmlformats.org/officeDocument/2006/relationships/tags" Target="../tags/tag385.xml"/><Relationship Id="rId3" Type="http://schemas.openxmlformats.org/officeDocument/2006/relationships/tags" Target="../tags/tag375.xml"/><Relationship Id="rId7" Type="http://schemas.openxmlformats.org/officeDocument/2006/relationships/tags" Target="../tags/tag379.xml"/><Relationship Id="rId12" Type="http://schemas.openxmlformats.org/officeDocument/2006/relationships/tags" Target="../tags/tag384.xml"/><Relationship Id="rId17" Type="http://schemas.openxmlformats.org/officeDocument/2006/relationships/image" Target="../media/image4.png"/><Relationship Id="rId2" Type="http://schemas.openxmlformats.org/officeDocument/2006/relationships/tags" Target="../tags/tag374.xml"/><Relationship Id="rId16" Type="http://schemas.openxmlformats.org/officeDocument/2006/relationships/image" Target="../media/image3.png"/><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tags" Target="../tags/tag383.xml"/><Relationship Id="rId5" Type="http://schemas.openxmlformats.org/officeDocument/2006/relationships/tags" Target="../tags/tag377.xml"/><Relationship Id="rId15" Type="http://schemas.openxmlformats.org/officeDocument/2006/relationships/slideLayout" Target="../slideLayouts/slideLayout7.xml"/><Relationship Id="rId10" Type="http://schemas.openxmlformats.org/officeDocument/2006/relationships/tags" Target="../tags/tag382.xml"/><Relationship Id="rId4" Type="http://schemas.openxmlformats.org/officeDocument/2006/relationships/tags" Target="../tags/tag376.xml"/><Relationship Id="rId9" Type="http://schemas.openxmlformats.org/officeDocument/2006/relationships/tags" Target="../tags/tag381.xml"/><Relationship Id="rId14" Type="http://schemas.openxmlformats.org/officeDocument/2006/relationships/tags" Target="../tags/tag386.xml"/></Relationships>
</file>

<file path=ppt/slides/_rels/slide25.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tags" Target="../tags/tag399.xml"/><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tags" Target="../tags/tag398.xml"/><Relationship Id="rId17" Type="http://schemas.openxmlformats.org/officeDocument/2006/relationships/image" Target="../media/image4.png"/><Relationship Id="rId2" Type="http://schemas.openxmlformats.org/officeDocument/2006/relationships/tags" Target="../tags/tag388.xml"/><Relationship Id="rId16" Type="http://schemas.openxmlformats.org/officeDocument/2006/relationships/image" Target="../media/image3.png"/><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tags" Target="../tags/tag397.xml"/><Relationship Id="rId5" Type="http://schemas.openxmlformats.org/officeDocument/2006/relationships/tags" Target="../tags/tag391.xml"/><Relationship Id="rId15" Type="http://schemas.openxmlformats.org/officeDocument/2006/relationships/slideLayout" Target="../slideLayouts/slideLayout7.xml"/><Relationship Id="rId10" Type="http://schemas.openxmlformats.org/officeDocument/2006/relationships/tags" Target="../tags/tag396.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tags" Target="../tags/tag400.xml"/></Relationships>
</file>

<file path=ppt/slides/_rels/slide26.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tags" Target="../tags/tag413.xm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tags" Target="../tags/tag412.xml"/><Relationship Id="rId17" Type="http://schemas.openxmlformats.org/officeDocument/2006/relationships/image" Target="../media/image4.png"/><Relationship Id="rId2" Type="http://schemas.openxmlformats.org/officeDocument/2006/relationships/tags" Target="../tags/tag402.xml"/><Relationship Id="rId16" Type="http://schemas.openxmlformats.org/officeDocument/2006/relationships/image" Target="../media/image3.png"/><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tags" Target="../tags/tag411.xml"/><Relationship Id="rId5" Type="http://schemas.openxmlformats.org/officeDocument/2006/relationships/tags" Target="../tags/tag405.xml"/><Relationship Id="rId15" Type="http://schemas.openxmlformats.org/officeDocument/2006/relationships/slideLayout" Target="../slideLayouts/slideLayout7.xm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tags" Target="../tags/tag414.xml"/></Relationships>
</file>

<file path=ppt/slides/_rels/slide2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tags" Target="../tags/tag427.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17" Type="http://schemas.openxmlformats.org/officeDocument/2006/relationships/image" Target="../media/image4.png"/><Relationship Id="rId2" Type="http://schemas.openxmlformats.org/officeDocument/2006/relationships/tags" Target="../tags/tag416.xml"/><Relationship Id="rId16" Type="http://schemas.openxmlformats.org/officeDocument/2006/relationships/image" Target="../media/image3.png"/><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5" Type="http://schemas.openxmlformats.org/officeDocument/2006/relationships/slideLayout" Target="../slideLayouts/slideLayout7.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tags" Target="../tags/tag428.xml"/></Relationships>
</file>

<file path=ppt/slides/_rels/slide28.xml.rels><?xml version="1.0" encoding="UTF-8" standalone="yes"?>
<Relationships xmlns="http://schemas.openxmlformats.org/package/2006/relationships"><Relationship Id="rId8" Type="http://schemas.openxmlformats.org/officeDocument/2006/relationships/tags" Target="../tags/tag436.xml"/><Relationship Id="rId13" Type="http://schemas.openxmlformats.org/officeDocument/2006/relationships/tags" Target="../tags/tag441.xml"/><Relationship Id="rId3" Type="http://schemas.openxmlformats.org/officeDocument/2006/relationships/tags" Target="../tags/tag431.xml"/><Relationship Id="rId7" Type="http://schemas.openxmlformats.org/officeDocument/2006/relationships/tags" Target="../tags/tag435.xml"/><Relationship Id="rId12" Type="http://schemas.openxmlformats.org/officeDocument/2006/relationships/tags" Target="../tags/tag440.xml"/><Relationship Id="rId17" Type="http://schemas.openxmlformats.org/officeDocument/2006/relationships/image" Target="../media/image4.png"/><Relationship Id="rId2" Type="http://schemas.openxmlformats.org/officeDocument/2006/relationships/tags" Target="../tags/tag430.xml"/><Relationship Id="rId16" Type="http://schemas.openxmlformats.org/officeDocument/2006/relationships/image" Target="../media/image3.png"/><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tags" Target="../tags/tag439.xml"/><Relationship Id="rId5" Type="http://schemas.openxmlformats.org/officeDocument/2006/relationships/tags" Target="../tags/tag433.xml"/><Relationship Id="rId15" Type="http://schemas.openxmlformats.org/officeDocument/2006/relationships/slideLayout" Target="../slideLayouts/slideLayout7.xml"/><Relationship Id="rId10" Type="http://schemas.openxmlformats.org/officeDocument/2006/relationships/tags" Target="../tags/tag438.xml"/><Relationship Id="rId4" Type="http://schemas.openxmlformats.org/officeDocument/2006/relationships/tags" Target="../tags/tag432.xml"/><Relationship Id="rId9" Type="http://schemas.openxmlformats.org/officeDocument/2006/relationships/tags" Target="../tags/tag437.xml"/><Relationship Id="rId14" Type="http://schemas.openxmlformats.org/officeDocument/2006/relationships/tags" Target="../tags/tag442.xml"/></Relationships>
</file>

<file path=ppt/slides/_rels/slide29.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tags" Target="../tags/tag455.xml"/><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tags" Target="../tags/tag454.xml"/><Relationship Id="rId17" Type="http://schemas.openxmlformats.org/officeDocument/2006/relationships/image" Target="../media/image4.png"/><Relationship Id="rId2" Type="http://schemas.openxmlformats.org/officeDocument/2006/relationships/tags" Target="../tags/tag444.xml"/><Relationship Id="rId16" Type="http://schemas.openxmlformats.org/officeDocument/2006/relationships/image" Target="../media/image3.png"/><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tags" Target="../tags/tag453.xml"/><Relationship Id="rId5" Type="http://schemas.openxmlformats.org/officeDocument/2006/relationships/tags" Target="../tags/tag447.xml"/><Relationship Id="rId15" Type="http://schemas.openxmlformats.org/officeDocument/2006/relationships/slideLayout" Target="../slideLayouts/slideLayout7.xml"/><Relationship Id="rId10" Type="http://schemas.openxmlformats.org/officeDocument/2006/relationships/tags" Target="../tags/tag452.xml"/><Relationship Id="rId4" Type="http://schemas.openxmlformats.org/officeDocument/2006/relationships/tags" Target="../tags/tag446.xml"/><Relationship Id="rId9" Type="http://schemas.openxmlformats.org/officeDocument/2006/relationships/tags" Target="../tags/tag451.xml"/><Relationship Id="rId14" Type="http://schemas.openxmlformats.org/officeDocument/2006/relationships/tags" Target="../tags/tag456.xml"/></Relationships>
</file>

<file path=ppt/slides/_rels/slide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4.png"/><Relationship Id="rId2" Type="http://schemas.openxmlformats.org/officeDocument/2006/relationships/tags" Target="../tags/tag80.xml"/><Relationship Id="rId16" Type="http://schemas.openxmlformats.org/officeDocument/2006/relationships/image" Target="../media/image3.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slideLayout" Target="../slideLayouts/slideLayout7.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0.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image" Target="../media/image4.png"/><Relationship Id="rId2" Type="http://schemas.openxmlformats.org/officeDocument/2006/relationships/tags" Target="../tags/tag458.xml"/><Relationship Id="rId16" Type="http://schemas.openxmlformats.org/officeDocument/2006/relationships/image" Target="../media/image3.png"/><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slideLayout" Target="../slideLayouts/slideLayout7.xml"/><Relationship Id="rId10" Type="http://schemas.openxmlformats.org/officeDocument/2006/relationships/tags" Target="../tags/tag466.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s>
</file>

<file path=ppt/slides/_rels/slide31.xml.rels><?xml version="1.0" encoding="UTF-8" standalone="yes"?>
<Relationships xmlns="http://schemas.openxmlformats.org/package/2006/relationships"><Relationship Id="rId8" Type="http://schemas.openxmlformats.org/officeDocument/2006/relationships/tags" Target="../tags/tag478.xml"/><Relationship Id="rId13" Type="http://schemas.openxmlformats.org/officeDocument/2006/relationships/tags" Target="../tags/tag483.xml"/><Relationship Id="rId3" Type="http://schemas.openxmlformats.org/officeDocument/2006/relationships/tags" Target="../tags/tag473.xml"/><Relationship Id="rId7" Type="http://schemas.openxmlformats.org/officeDocument/2006/relationships/tags" Target="../tags/tag477.xml"/><Relationship Id="rId12" Type="http://schemas.openxmlformats.org/officeDocument/2006/relationships/tags" Target="../tags/tag482.xml"/><Relationship Id="rId17" Type="http://schemas.openxmlformats.org/officeDocument/2006/relationships/image" Target="../media/image4.png"/><Relationship Id="rId2" Type="http://schemas.openxmlformats.org/officeDocument/2006/relationships/tags" Target="../tags/tag472.xml"/><Relationship Id="rId16" Type="http://schemas.openxmlformats.org/officeDocument/2006/relationships/image" Target="../media/image3.png"/><Relationship Id="rId1" Type="http://schemas.openxmlformats.org/officeDocument/2006/relationships/tags" Target="../tags/tag471.xml"/><Relationship Id="rId6" Type="http://schemas.openxmlformats.org/officeDocument/2006/relationships/tags" Target="../tags/tag476.xml"/><Relationship Id="rId11" Type="http://schemas.openxmlformats.org/officeDocument/2006/relationships/tags" Target="../tags/tag481.xml"/><Relationship Id="rId5" Type="http://schemas.openxmlformats.org/officeDocument/2006/relationships/tags" Target="../tags/tag475.xml"/><Relationship Id="rId15" Type="http://schemas.openxmlformats.org/officeDocument/2006/relationships/slideLayout" Target="../slideLayouts/slideLayout7.xml"/><Relationship Id="rId10" Type="http://schemas.openxmlformats.org/officeDocument/2006/relationships/tags" Target="../tags/tag480.xml"/><Relationship Id="rId4" Type="http://schemas.openxmlformats.org/officeDocument/2006/relationships/tags" Target="../tags/tag474.xml"/><Relationship Id="rId9" Type="http://schemas.openxmlformats.org/officeDocument/2006/relationships/tags" Target="../tags/tag479.xml"/><Relationship Id="rId14" Type="http://schemas.openxmlformats.org/officeDocument/2006/relationships/tags" Target="../tags/tag484.xml"/></Relationships>
</file>

<file path=ppt/slides/_rels/slide32.xml.rels><?xml version="1.0" encoding="UTF-8" standalone="yes"?>
<Relationships xmlns="http://schemas.openxmlformats.org/package/2006/relationships"><Relationship Id="rId8" Type="http://schemas.openxmlformats.org/officeDocument/2006/relationships/tags" Target="../tags/tag492.xml"/><Relationship Id="rId13" Type="http://schemas.openxmlformats.org/officeDocument/2006/relationships/tags" Target="../tags/tag497.xml"/><Relationship Id="rId3" Type="http://schemas.openxmlformats.org/officeDocument/2006/relationships/tags" Target="../tags/tag487.xml"/><Relationship Id="rId7" Type="http://schemas.openxmlformats.org/officeDocument/2006/relationships/tags" Target="../tags/tag491.xml"/><Relationship Id="rId12" Type="http://schemas.openxmlformats.org/officeDocument/2006/relationships/tags" Target="../tags/tag496.xml"/><Relationship Id="rId17" Type="http://schemas.openxmlformats.org/officeDocument/2006/relationships/image" Target="../media/image4.png"/><Relationship Id="rId2" Type="http://schemas.openxmlformats.org/officeDocument/2006/relationships/tags" Target="../tags/tag486.xml"/><Relationship Id="rId16" Type="http://schemas.openxmlformats.org/officeDocument/2006/relationships/image" Target="../media/image3.png"/><Relationship Id="rId1" Type="http://schemas.openxmlformats.org/officeDocument/2006/relationships/tags" Target="../tags/tag485.xml"/><Relationship Id="rId6" Type="http://schemas.openxmlformats.org/officeDocument/2006/relationships/tags" Target="../tags/tag490.xml"/><Relationship Id="rId11" Type="http://schemas.openxmlformats.org/officeDocument/2006/relationships/tags" Target="../tags/tag495.xml"/><Relationship Id="rId5" Type="http://schemas.openxmlformats.org/officeDocument/2006/relationships/tags" Target="../tags/tag489.xml"/><Relationship Id="rId15" Type="http://schemas.openxmlformats.org/officeDocument/2006/relationships/slideLayout" Target="../slideLayouts/slideLayout7.xml"/><Relationship Id="rId10" Type="http://schemas.openxmlformats.org/officeDocument/2006/relationships/tags" Target="../tags/tag494.xml"/><Relationship Id="rId4" Type="http://schemas.openxmlformats.org/officeDocument/2006/relationships/tags" Target="../tags/tag488.xml"/><Relationship Id="rId9" Type="http://schemas.openxmlformats.org/officeDocument/2006/relationships/tags" Target="../tags/tag493.xml"/><Relationship Id="rId14" Type="http://schemas.openxmlformats.org/officeDocument/2006/relationships/tags" Target="../tags/tag498.xml"/></Relationships>
</file>

<file path=ppt/slides/_rels/slide33.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18" Type="http://schemas.openxmlformats.org/officeDocument/2006/relationships/image" Target="../media/image4.png"/><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image" Target="../media/image3.png"/><Relationship Id="rId2" Type="http://schemas.openxmlformats.org/officeDocument/2006/relationships/tags" Target="../tags/tag500.xml"/><Relationship Id="rId16" Type="http://schemas.openxmlformats.org/officeDocument/2006/relationships/slideLayout" Target="../slideLayouts/slideLayout7.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tags" Target="../tags/tag513.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s/_rels/slide34.xml.rels><?xml version="1.0" encoding="UTF-8" standalone="yes"?>
<Relationships xmlns="http://schemas.openxmlformats.org/package/2006/relationships"><Relationship Id="rId8" Type="http://schemas.openxmlformats.org/officeDocument/2006/relationships/tags" Target="../tags/tag521.xml"/><Relationship Id="rId13" Type="http://schemas.openxmlformats.org/officeDocument/2006/relationships/tags" Target="../tags/tag526.xml"/><Relationship Id="rId3" Type="http://schemas.openxmlformats.org/officeDocument/2006/relationships/tags" Target="../tags/tag516.xml"/><Relationship Id="rId7" Type="http://schemas.openxmlformats.org/officeDocument/2006/relationships/tags" Target="../tags/tag520.xml"/><Relationship Id="rId12" Type="http://schemas.openxmlformats.org/officeDocument/2006/relationships/tags" Target="../tags/tag525.xml"/><Relationship Id="rId17" Type="http://schemas.openxmlformats.org/officeDocument/2006/relationships/image" Target="../media/image4.png"/><Relationship Id="rId2" Type="http://schemas.openxmlformats.org/officeDocument/2006/relationships/tags" Target="../tags/tag515.xml"/><Relationship Id="rId16" Type="http://schemas.openxmlformats.org/officeDocument/2006/relationships/image" Target="../media/image3.png"/><Relationship Id="rId1" Type="http://schemas.openxmlformats.org/officeDocument/2006/relationships/tags" Target="../tags/tag514.xml"/><Relationship Id="rId6" Type="http://schemas.openxmlformats.org/officeDocument/2006/relationships/tags" Target="../tags/tag519.xml"/><Relationship Id="rId11" Type="http://schemas.openxmlformats.org/officeDocument/2006/relationships/tags" Target="../tags/tag524.xml"/><Relationship Id="rId5" Type="http://schemas.openxmlformats.org/officeDocument/2006/relationships/tags" Target="../tags/tag518.xml"/><Relationship Id="rId15" Type="http://schemas.openxmlformats.org/officeDocument/2006/relationships/slideLayout" Target="../slideLayouts/slideLayout7.xml"/><Relationship Id="rId10" Type="http://schemas.openxmlformats.org/officeDocument/2006/relationships/tags" Target="../tags/tag523.xml"/><Relationship Id="rId4" Type="http://schemas.openxmlformats.org/officeDocument/2006/relationships/tags" Target="../tags/tag517.xml"/><Relationship Id="rId9" Type="http://schemas.openxmlformats.org/officeDocument/2006/relationships/tags" Target="../tags/tag522.xml"/><Relationship Id="rId14" Type="http://schemas.openxmlformats.org/officeDocument/2006/relationships/tags" Target="../tags/tag527.xml"/></Relationships>
</file>

<file path=ppt/slides/_rels/slide35.xml.rels><?xml version="1.0" encoding="UTF-8" standalone="yes"?>
<Relationships xmlns="http://schemas.openxmlformats.org/package/2006/relationships"><Relationship Id="rId8" Type="http://schemas.openxmlformats.org/officeDocument/2006/relationships/tags" Target="../tags/tag535.xml"/><Relationship Id="rId13" Type="http://schemas.openxmlformats.org/officeDocument/2006/relationships/tags" Target="../tags/tag540.xml"/><Relationship Id="rId3" Type="http://schemas.openxmlformats.org/officeDocument/2006/relationships/tags" Target="../tags/tag530.xml"/><Relationship Id="rId7" Type="http://schemas.openxmlformats.org/officeDocument/2006/relationships/tags" Target="../tags/tag534.xml"/><Relationship Id="rId12" Type="http://schemas.openxmlformats.org/officeDocument/2006/relationships/tags" Target="../tags/tag539.xml"/><Relationship Id="rId17" Type="http://schemas.openxmlformats.org/officeDocument/2006/relationships/image" Target="../media/image4.png"/><Relationship Id="rId2" Type="http://schemas.openxmlformats.org/officeDocument/2006/relationships/tags" Target="../tags/tag529.xml"/><Relationship Id="rId16" Type="http://schemas.openxmlformats.org/officeDocument/2006/relationships/image" Target="../media/image3.png"/><Relationship Id="rId1" Type="http://schemas.openxmlformats.org/officeDocument/2006/relationships/tags" Target="../tags/tag528.xml"/><Relationship Id="rId6" Type="http://schemas.openxmlformats.org/officeDocument/2006/relationships/tags" Target="../tags/tag533.xml"/><Relationship Id="rId11" Type="http://schemas.openxmlformats.org/officeDocument/2006/relationships/tags" Target="../tags/tag538.xml"/><Relationship Id="rId5" Type="http://schemas.openxmlformats.org/officeDocument/2006/relationships/tags" Target="../tags/tag532.xml"/><Relationship Id="rId15" Type="http://schemas.openxmlformats.org/officeDocument/2006/relationships/slideLayout" Target="../slideLayouts/slideLayout7.xml"/><Relationship Id="rId10" Type="http://schemas.openxmlformats.org/officeDocument/2006/relationships/tags" Target="../tags/tag537.xml"/><Relationship Id="rId4" Type="http://schemas.openxmlformats.org/officeDocument/2006/relationships/tags" Target="../tags/tag531.xml"/><Relationship Id="rId9" Type="http://schemas.openxmlformats.org/officeDocument/2006/relationships/tags" Target="../tags/tag536.xml"/><Relationship Id="rId14" Type="http://schemas.openxmlformats.org/officeDocument/2006/relationships/tags" Target="../tags/tag541.xml"/></Relationships>
</file>

<file path=ppt/slides/_rels/slide36.xml.rels><?xml version="1.0" encoding="UTF-8" standalone="yes"?>
<Relationships xmlns="http://schemas.openxmlformats.org/package/2006/relationships"><Relationship Id="rId8" Type="http://schemas.openxmlformats.org/officeDocument/2006/relationships/tags" Target="../tags/tag549.xml"/><Relationship Id="rId13" Type="http://schemas.openxmlformats.org/officeDocument/2006/relationships/tags" Target="../tags/tag554.xm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tags" Target="../tags/tag553.xml"/><Relationship Id="rId17" Type="http://schemas.openxmlformats.org/officeDocument/2006/relationships/image" Target="../media/image4.png"/><Relationship Id="rId2" Type="http://schemas.openxmlformats.org/officeDocument/2006/relationships/tags" Target="../tags/tag543.xml"/><Relationship Id="rId16" Type="http://schemas.openxmlformats.org/officeDocument/2006/relationships/image" Target="../media/image3.png"/><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tags" Target="../tags/tag552.xml"/><Relationship Id="rId5" Type="http://schemas.openxmlformats.org/officeDocument/2006/relationships/tags" Target="../tags/tag546.xml"/><Relationship Id="rId15" Type="http://schemas.openxmlformats.org/officeDocument/2006/relationships/slideLayout" Target="../slideLayouts/slideLayout7.xml"/><Relationship Id="rId10" Type="http://schemas.openxmlformats.org/officeDocument/2006/relationships/tags" Target="../tags/tag551.xml"/><Relationship Id="rId4" Type="http://schemas.openxmlformats.org/officeDocument/2006/relationships/tags" Target="../tags/tag545.xml"/><Relationship Id="rId9" Type="http://schemas.openxmlformats.org/officeDocument/2006/relationships/tags" Target="../tags/tag550.xml"/><Relationship Id="rId14" Type="http://schemas.openxmlformats.org/officeDocument/2006/relationships/tags" Target="../tags/tag555.xml"/></Relationships>
</file>

<file path=ppt/slides/_rels/slide37.xml.rels><?xml version="1.0" encoding="UTF-8" standalone="yes"?>
<Relationships xmlns="http://schemas.openxmlformats.org/package/2006/relationships"><Relationship Id="rId8" Type="http://schemas.openxmlformats.org/officeDocument/2006/relationships/tags" Target="../tags/tag563.xml"/><Relationship Id="rId13" Type="http://schemas.openxmlformats.org/officeDocument/2006/relationships/tags" Target="../tags/tag568.xml"/><Relationship Id="rId3" Type="http://schemas.openxmlformats.org/officeDocument/2006/relationships/tags" Target="../tags/tag558.xml"/><Relationship Id="rId7" Type="http://schemas.openxmlformats.org/officeDocument/2006/relationships/tags" Target="../tags/tag562.xml"/><Relationship Id="rId12" Type="http://schemas.openxmlformats.org/officeDocument/2006/relationships/tags" Target="../tags/tag567.xml"/><Relationship Id="rId17" Type="http://schemas.openxmlformats.org/officeDocument/2006/relationships/image" Target="../media/image4.png"/><Relationship Id="rId2" Type="http://schemas.openxmlformats.org/officeDocument/2006/relationships/tags" Target="../tags/tag557.xml"/><Relationship Id="rId16" Type="http://schemas.openxmlformats.org/officeDocument/2006/relationships/image" Target="../media/image3.png"/><Relationship Id="rId1" Type="http://schemas.openxmlformats.org/officeDocument/2006/relationships/tags" Target="../tags/tag556.xml"/><Relationship Id="rId6" Type="http://schemas.openxmlformats.org/officeDocument/2006/relationships/tags" Target="../tags/tag561.xml"/><Relationship Id="rId11" Type="http://schemas.openxmlformats.org/officeDocument/2006/relationships/tags" Target="../tags/tag566.xml"/><Relationship Id="rId5" Type="http://schemas.openxmlformats.org/officeDocument/2006/relationships/tags" Target="../tags/tag560.xml"/><Relationship Id="rId15" Type="http://schemas.openxmlformats.org/officeDocument/2006/relationships/slideLayout" Target="../slideLayouts/slideLayout7.xml"/><Relationship Id="rId10" Type="http://schemas.openxmlformats.org/officeDocument/2006/relationships/tags" Target="../tags/tag565.xml"/><Relationship Id="rId4" Type="http://schemas.openxmlformats.org/officeDocument/2006/relationships/tags" Target="../tags/tag559.xml"/><Relationship Id="rId9" Type="http://schemas.openxmlformats.org/officeDocument/2006/relationships/tags" Target="../tags/tag564.xml"/><Relationship Id="rId14" Type="http://schemas.openxmlformats.org/officeDocument/2006/relationships/tags" Target="../tags/tag569.xml"/></Relationships>
</file>

<file path=ppt/slides/_rels/slide38.xml.rels><?xml version="1.0" encoding="UTF-8" standalone="yes"?>
<Relationships xmlns="http://schemas.openxmlformats.org/package/2006/relationships"><Relationship Id="rId8" Type="http://schemas.openxmlformats.org/officeDocument/2006/relationships/tags" Target="../tags/tag577.xml"/><Relationship Id="rId13" Type="http://schemas.openxmlformats.org/officeDocument/2006/relationships/tags" Target="../tags/tag582.xml"/><Relationship Id="rId3" Type="http://schemas.openxmlformats.org/officeDocument/2006/relationships/tags" Target="../tags/tag572.xml"/><Relationship Id="rId7" Type="http://schemas.openxmlformats.org/officeDocument/2006/relationships/tags" Target="../tags/tag576.xml"/><Relationship Id="rId12" Type="http://schemas.openxmlformats.org/officeDocument/2006/relationships/tags" Target="../tags/tag581.xml"/><Relationship Id="rId17" Type="http://schemas.openxmlformats.org/officeDocument/2006/relationships/image" Target="../media/image4.png"/><Relationship Id="rId2" Type="http://schemas.openxmlformats.org/officeDocument/2006/relationships/tags" Target="../tags/tag571.xml"/><Relationship Id="rId16" Type="http://schemas.openxmlformats.org/officeDocument/2006/relationships/image" Target="../media/image3.png"/><Relationship Id="rId1" Type="http://schemas.openxmlformats.org/officeDocument/2006/relationships/tags" Target="../tags/tag570.xml"/><Relationship Id="rId6" Type="http://schemas.openxmlformats.org/officeDocument/2006/relationships/tags" Target="../tags/tag575.xml"/><Relationship Id="rId11" Type="http://schemas.openxmlformats.org/officeDocument/2006/relationships/tags" Target="../tags/tag580.xml"/><Relationship Id="rId5" Type="http://schemas.openxmlformats.org/officeDocument/2006/relationships/tags" Target="../tags/tag574.xml"/><Relationship Id="rId15" Type="http://schemas.openxmlformats.org/officeDocument/2006/relationships/slideLayout" Target="../slideLayouts/slideLayout7.xml"/><Relationship Id="rId10" Type="http://schemas.openxmlformats.org/officeDocument/2006/relationships/tags" Target="../tags/tag579.xml"/><Relationship Id="rId4" Type="http://schemas.openxmlformats.org/officeDocument/2006/relationships/tags" Target="../tags/tag573.xml"/><Relationship Id="rId9" Type="http://schemas.openxmlformats.org/officeDocument/2006/relationships/tags" Target="../tags/tag578.xml"/><Relationship Id="rId14" Type="http://schemas.openxmlformats.org/officeDocument/2006/relationships/tags" Target="../tags/tag583.xml"/></Relationships>
</file>

<file path=ppt/slides/_rels/slide39.xml.rels><?xml version="1.0" encoding="UTF-8" standalone="yes"?>
<Relationships xmlns="http://schemas.openxmlformats.org/package/2006/relationships"><Relationship Id="rId8" Type="http://schemas.openxmlformats.org/officeDocument/2006/relationships/tags" Target="../tags/tag591.xml"/><Relationship Id="rId13" Type="http://schemas.openxmlformats.org/officeDocument/2006/relationships/tags" Target="../tags/tag596.xml"/><Relationship Id="rId3" Type="http://schemas.openxmlformats.org/officeDocument/2006/relationships/tags" Target="../tags/tag586.xml"/><Relationship Id="rId7" Type="http://schemas.openxmlformats.org/officeDocument/2006/relationships/tags" Target="../tags/tag590.xml"/><Relationship Id="rId12" Type="http://schemas.openxmlformats.org/officeDocument/2006/relationships/tags" Target="../tags/tag595.xml"/><Relationship Id="rId17" Type="http://schemas.openxmlformats.org/officeDocument/2006/relationships/image" Target="../media/image4.png"/><Relationship Id="rId2" Type="http://schemas.openxmlformats.org/officeDocument/2006/relationships/tags" Target="../tags/tag585.xml"/><Relationship Id="rId16" Type="http://schemas.openxmlformats.org/officeDocument/2006/relationships/image" Target="../media/image3.png"/><Relationship Id="rId1" Type="http://schemas.openxmlformats.org/officeDocument/2006/relationships/tags" Target="../tags/tag584.xml"/><Relationship Id="rId6" Type="http://schemas.openxmlformats.org/officeDocument/2006/relationships/tags" Target="../tags/tag589.xml"/><Relationship Id="rId11" Type="http://schemas.openxmlformats.org/officeDocument/2006/relationships/tags" Target="../tags/tag594.xml"/><Relationship Id="rId5" Type="http://schemas.openxmlformats.org/officeDocument/2006/relationships/tags" Target="../tags/tag588.xml"/><Relationship Id="rId15" Type="http://schemas.openxmlformats.org/officeDocument/2006/relationships/slideLayout" Target="../slideLayouts/slideLayout7.xml"/><Relationship Id="rId10" Type="http://schemas.openxmlformats.org/officeDocument/2006/relationships/tags" Target="../tags/tag593.xml"/><Relationship Id="rId4" Type="http://schemas.openxmlformats.org/officeDocument/2006/relationships/tags" Target="../tags/tag587.xml"/><Relationship Id="rId9" Type="http://schemas.openxmlformats.org/officeDocument/2006/relationships/tags" Target="../tags/tag592.xml"/><Relationship Id="rId14" Type="http://schemas.openxmlformats.org/officeDocument/2006/relationships/tags" Target="../tags/tag597.xml"/></Relationships>
</file>

<file path=ppt/slides/_rels/slide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image" Target="../media/image4.png"/><Relationship Id="rId2" Type="http://schemas.openxmlformats.org/officeDocument/2006/relationships/tags" Target="../tags/tag94.xml"/><Relationship Id="rId16" Type="http://schemas.openxmlformats.org/officeDocument/2006/relationships/image" Target="../media/image3.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slideLayout" Target="../slideLayouts/slideLayout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0.xml.rels><?xml version="1.0" encoding="UTF-8" standalone="yes"?>
<Relationships xmlns="http://schemas.openxmlformats.org/package/2006/relationships"><Relationship Id="rId8" Type="http://schemas.openxmlformats.org/officeDocument/2006/relationships/tags" Target="../tags/tag605.xml"/><Relationship Id="rId13" Type="http://schemas.openxmlformats.org/officeDocument/2006/relationships/tags" Target="../tags/tag610.xml"/><Relationship Id="rId3" Type="http://schemas.openxmlformats.org/officeDocument/2006/relationships/tags" Target="../tags/tag600.xml"/><Relationship Id="rId7" Type="http://schemas.openxmlformats.org/officeDocument/2006/relationships/tags" Target="../tags/tag604.xml"/><Relationship Id="rId12" Type="http://schemas.openxmlformats.org/officeDocument/2006/relationships/tags" Target="../tags/tag609.xml"/><Relationship Id="rId17" Type="http://schemas.openxmlformats.org/officeDocument/2006/relationships/image" Target="../media/image4.png"/><Relationship Id="rId2" Type="http://schemas.openxmlformats.org/officeDocument/2006/relationships/tags" Target="../tags/tag599.xml"/><Relationship Id="rId16" Type="http://schemas.openxmlformats.org/officeDocument/2006/relationships/image" Target="../media/image3.png"/><Relationship Id="rId1" Type="http://schemas.openxmlformats.org/officeDocument/2006/relationships/tags" Target="../tags/tag598.xml"/><Relationship Id="rId6" Type="http://schemas.openxmlformats.org/officeDocument/2006/relationships/tags" Target="../tags/tag603.xml"/><Relationship Id="rId11" Type="http://schemas.openxmlformats.org/officeDocument/2006/relationships/tags" Target="../tags/tag608.xml"/><Relationship Id="rId5" Type="http://schemas.openxmlformats.org/officeDocument/2006/relationships/tags" Target="../tags/tag602.xml"/><Relationship Id="rId15" Type="http://schemas.openxmlformats.org/officeDocument/2006/relationships/slideLayout" Target="../slideLayouts/slideLayout7.xml"/><Relationship Id="rId10" Type="http://schemas.openxmlformats.org/officeDocument/2006/relationships/tags" Target="../tags/tag607.xml"/><Relationship Id="rId4" Type="http://schemas.openxmlformats.org/officeDocument/2006/relationships/tags" Target="../tags/tag601.xml"/><Relationship Id="rId9" Type="http://schemas.openxmlformats.org/officeDocument/2006/relationships/tags" Target="../tags/tag606.xml"/><Relationship Id="rId14" Type="http://schemas.openxmlformats.org/officeDocument/2006/relationships/tags" Target="../tags/tag611.xml"/></Relationships>
</file>

<file path=ppt/slides/_rels/slide41.xml.rels><?xml version="1.0" encoding="UTF-8" standalone="yes"?>
<Relationships xmlns="http://schemas.openxmlformats.org/package/2006/relationships"><Relationship Id="rId8" Type="http://schemas.openxmlformats.org/officeDocument/2006/relationships/tags" Target="../tags/tag619.xml"/><Relationship Id="rId13" Type="http://schemas.openxmlformats.org/officeDocument/2006/relationships/tags" Target="../tags/tag624.xml"/><Relationship Id="rId3" Type="http://schemas.openxmlformats.org/officeDocument/2006/relationships/tags" Target="../tags/tag614.xml"/><Relationship Id="rId7" Type="http://schemas.openxmlformats.org/officeDocument/2006/relationships/tags" Target="../tags/tag618.xml"/><Relationship Id="rId12" Type="http://schemas.openxmlformats.org/officeDocument/2006/relationships/tags" Target="../tags/tag623.xml"/><Relationship Id="rId17" Type="http://schemas.openxmlformats.org/officeDocument/2006/relationships/image" Target="../media/image4.png"/><Relationship Id="rId2" Type="http://schemas.openxmlformats.org/officeDocument/2006/relationships/tags" Target="../tags/tag613.xml"/><Relationship Id="rId16" Type="http://schemas.openxmlformats.org/officeDocument/2006/relationships/image" Target="../media/image3.png"/><Relationship Id="rId1" Type="http://schemas.openxmlformats.org/officeDocument/2006/relationships/tags" Target="../tags/tag612.xml"/><Relationship Id="rId6" Type="http://schemas.openxmlformats.org/officeDocument/2006/relationships/tags" Target="../tags/tag617.xml"/><Relationship Id="rId11" Type="http://schemas.openxmlformats.org/officeDocument/2006/relationships/tags" Target="../tags/tag622.xml"/><Relationship Id="rId5" Type="http://schemas.openxmlformats.org/officeDocument/2006/relationships/tags" Target="../tags/tag616.xml"/><Relationship Id="rId15" Type="http://schemas.openxmlformats.org/officeDocument/2006/relationships/slideLayout" Target="../slideLayouts/slideLayout7.xml"/><Relationship Id="rId10" Type="http://schemas.openxmlformats.org/officeDocument/2006/relationships/tags" Target="../tags/tag621.xml"/><Relationship Id="rId4" Type="http://schemas.openxmlformats.org/officeDocument/2006/relationships/tags" Target="../tags/tag615.xml"/><Relationship Id="rId9" Type="http://schemas.openxmlformats.org/officeDocument/2006/relationships/tags" Target="../tags/tag620.xml"/><Relationship Id="rId14" Type="http://schemas.openxmlformats.org/officeDocument/2006/relationships/tags" Target="../tags/tag625.xml"/></Relationships>
</file>

<file path=ppt/slides/_rels/slide42.xml.rels><?xml version="1.0" encoding="UTF-8" standalone="yes"?>
<Relationships xmlns="http://schemas.openxmlformats.org/package/2006/relationships"><Relationship Id="rId8" Type="http://schemas.openxmlformats.org/officeDocument/2006/relationships/tags" Target="../tags/tag633.xml"/><Relationship Id="rId13" Type="http://schemas.openxmlformats.org/officeDocument/2006/relationships/tags" Target="../tags/tag638.xml"/><Relationship Id="rId18" Type="http://schemas.openxmlformats.org/officeDocument/2006/relationships/image" Target="../media/image13.png"/><Relationship Id="rId3" Type="http://schemas.openxmlformats.org/officeDocument/2006/relationships/tags" Target="../tags/tag628.xml"/><Relationship Id="rId7" Type="http://schemas.openxmlformats.org/officeDocument/2006/relationships/tags" Target="../tags/tag632.xml"/><Relationship Id="rId12" Type="http://schemas.openxmlformats.org/officeDocument/2006/relationships/tags" Target="../tags/tag637.xml"/><Relationship Id="rId17" Type="http://schemas.openxmlformats.org/officeDocument/2006/relationships/image" Target="../media/image4.png"/><Relationship Id="rId2" Type="http://schemas.openxmlformats.org/officeDocument/2006/relationships/tags" Target="../tags/tag627.xml"/><Relationship Id="rId16" Type="http://schemas.openxmlformats.org/officeDocument/2006/relationships/image" Target="../media/image3.png"/><Relationship Id="rId1" Type="http://schemas.openxmlformats.org/officeDocument/2006/relationships/tags" Target="../tags/tag626.xml"/><Relationship Id="rId6" Type="http://schemas.openxmlformats.org/officeDocument/2006/relationships/tags" Target="../tags/tag631.xml"/><Relationship Id="rId11" Type="http://schemas.openxmlformats.org/officeDocument/2006/relationships/tags" Target="../tags/tag636.xml"/><Relationship Id="rId5" Type="http://schemas.openxmlformats.org/officeDocument/2006/relationships/tags" Target="../tags/tag630.xml"/><Relationship Id="rId15" Type="http://schemas.openxmlformats.org/officeDocument/2006/relationships/slideLayout" Target="../slideLayouts/slideLayout7.xml"/><Relationship Id="rId10" Type="http://schemas.openxmlformats.org/officeDocument/2006/relationships/tags" Target="../tags/tag635.xml"/><Relationship Id="rId19" Type="http://schemas.openxmlformats.org/officeDocument/2006/relationships/image" Target="../media/image14.png"/><Relationship Id="rId4" Type="http://schemas.openxmlformats.org/officeDocument/2006/relationships/tags" Target="../tags/tag629.xml"/><Relationship Id="rId9" Type="http://schemas.openxmlformats.org/officeDocument/2006/relationships/tags" Target="../tags/tag634.xml"/><Relationship Id="rId14" Type="http://schemas.openxmlformats.org/officeDocument/2006/relationships/tags" Target="../tags/tag639.xml"/></Relationships>
</file>

<file path=ppt/slides/_rels/slide43.xml.rels><?xml version="1.0" encoding="UTF-8" standalone="yes"?>
<Relationships xmlns="http://schemas.openxmlformats.org/package/2006/relationships"><Relationship Id="rId8" Type="http://schemas.openxmlformats.org/officeDocument/2006/relationships/tags" Target="../tags/tag647.xml"/><Relationship Id="rId13" Type="http://schemas.openxmlformats.org/officeDocument/2006/relationships/tags" Target="../tags/tag652.xml"/><Relationship Id="rId3" Type="http://schemas.openxmlformats.org/officeDocument/2006/relationships/tags" Target="../tags/tag642.xml"/><Relationship Id="rId7" Type="http://schemas.openxmlformats.org/officeDocument/2006/relationships/tags" Target="../tags/tag646.xml"/><Relationship Id="rId12" Type="http://schemas.openxmlformats.org/officeDocument/2006/relationships/tags" Target="../tags/tag651.xml"/><Relationship Id="rId17" Type="http://schemas.openxmlformats.org/officeDocument/2006/relationships/image" Target="../media/image4.png"/><Relationship Id="rId2" Type="http://schemas.openxmlformats.org/officeDocument/2006/relationships/tags" Target="../tags/tag641.xml"/><Relationship Id="rId16" Type="http://schemas.openxmlformats.org/officeDocument/2006/relationships/image" Target="../media/image3.png"/><Relationship Id="rId1" Type="http://schemas.openxmlformats.org/officeDocument/2006/relationships/tags" Target="../tags/tag640.xml"/><Relationship Id="rId6" Type="http://schemas.openxmlformats.org/officeDocument/2006/relationships/tags" Target="../tags/tag645.xml"/><Relationship Id="rId11" Type="http://schemas.openxmlformats.org/officeDocument/2006/relationships/tags" Target="../tags/tag650.xml"/><Relationship Id="rId5" Type="http://schemas.openxmlformats.org/officeDocument/2006/relationships/tags" Target="../tags/tag644.xml"/><Relationship Id="rId15" Type="http://schemas.openxmlformats.org/officeDocument/2006/relationships/slideLayout" Target="../slideLayouts/slideLayout7.xml"/><Relationship Id="rId10" Type="http://schemas.openxmlformats.org/officeDocument/2006/relationships/tags" Target="../tags/tag649.xml"/><Relationship Id="rId4" Type="http://schemas.openxmlformats.org/officeDocument/2006/relationships/tags" Target="../tags/tag643.xml"/><Relationship Id="rId9" Type="http://schemas.openxmlformats.org/officeDocument/2006/relationships/tags" Target="../tags/tag648.xml"/><Relationship Id="rId14" Type="http://schemas.openxmlformats.org/officeDocument/2006/relationships/tags" Target="../tags/tag653.xml"/></Relationships>
</file>

<file path=ppt/slides/_rels/slide44.xml.rels><?xml version="1.0" encoding="UTF-8" standalone="yes"?>
<Relationships xmlns="http://schemas.openxmlformats.org/package/2006/relationships"><Relationship Id="rId8" Type="http://schemas.openxmlformats.org/officeDocument/2006/relationships/tags" Target="../tags/tag661.xml"/><Relationship Id="rId13" Type="http://schemas.openxmlformats.org/officeDocument/2006/relationships/tags" Target="../tags/tag666.xml"/><Relationship Id="rId3" Type="http://schemas.openxmlformats.org/officeDocument/2006/relationships/tags" Target="../tags/tag656.xml"/><Relationship Id="rId7" Type="http://schemas.openxmlformats.org/officeDocument/2006/relationships/tags" Target="../tags/tag660.xml"/><Relationship Id="rId12" Type="http://schemas.openxmlformats.org/officeDocument/2006/relationships/tags" Target="../tags/tag665.xml"/><Relationship Id="rId17" Type="http://schemas.openxmlformats.org/officeDocument/2006/relationships/image" Target="../media/image4.png"/><Relationship Id="rId2" Type="http://schemas.openxmlformats.org/officeDocument/2006/relationships/tags" Target="../tags/tag655.xml"/><Relationship Id="rId16" Type="http://schemas.openxmlformats.org/officeDocument/2006/relationships/image" Target="../media/image3.png"/><Relationship Id="rId1" Type="http://schemas.openxmlformats.org/officeDocument/2006/relationships/tags" Target="../tags/tag654.xml"/><Relationship Id="rId6" Type="http://schemas.openxmlformats.org/officeDocument/2006/relationships/tags" Target="../tags/tag659.xml"/><Relationship Id="rId11" Type="http://schemas.openxmlformats.org/officeDocument/2006/relationships/tags" Target="../tags/tag664.xml"/><Relationship Id="rId5" Type="http://schemas.openxmlformats.org/officeDocument/2006/relationships/tags" Target="../tags/tag658.xml"/><Relationship Id="rId15" Type="http://schemas.openxmlformats.org/officeDocument/2006/relationships/slideLayout" Target="../slideLayouts/slideLayout7.xml"/><Relationship Id="rId10" Type="http://schemas.openxmlformats.org/officeDocument/2006/relationships/tags" Target="../tags/tag663.xml"/><Relationship Id="rId4" Type="http://schemas.openxmlformats.org/officeDocument/2006/relationships/tags" Target="../tags/tag657.xml"/><Relationship Id="rId9" Type="http://schemas.openxmlformats.org/officeDocument/2006/relationships/tags" Target="../tags/tag662.xml"/><Relationship Id="rId14" Type="http://schemas.openxmlformats.org/officeDocument/2006/relationships/tags" Target="../tags/tag667.xml"/></Relationships>
</file>

<file path=ppt/slides/_rels/slide45.xml.rels><?xml version="1.0" encoding="UTF-8" standalone="yes"?>
<Relationships xmlns="http://schemas.openxmlformats.org/package/2006/relationships"><Relationship Id="rId8" Type="http://schemas.openxmlformats.org/officeDocument/2006/relationships/tags" Target="../tags/tag675.xml"/><Relationship Id="rId13" Type="http://schemas.openxmlformats.org/officeDocument/2006/relationships/tags" Target="../tags/tag680.xml"/><Relationship Id="rId3" Type="http://schemas.openxmlformats.org/officeDocument/2006/relationships/tags" Target="../tags/tag670.xml"/><Relationship Id="rId7" Type="http://schemas.openxmlformats.org/officeDocument/2006/relationships/tags" Target="../tags/tag674.xml"/><Relationship Id="rId12" Type="http://schemas.openxmlformats.org/officeDocument/2006/relationships/tags" Target="../tags/tag679.xml"/><Relationship Id="rId17" Type="http://schemas.openxmlformats.org/officeDocument/2006/relationships/image" Target="../media/image4.png"/><Relationship Id="rId2" Type="http://schemas.openxmlformats.org/officeDocument/2006/relationships/tags" Target="../tags/tag669.xml"/><Relationship Id="rId16" Type="http://schemas.openxmlformats.org/officeDocument/2006/relationships/image" Target="../media/image3.png"/><Relationship Id="rId1" Type="http://schemas.openxmlformats.org/officeDocument/2006/relationships/tags" Target="../tags/tag668.xml"/><Relationship Id="rId6" Type="http://schemas.openxmlformats.org/officeDocument/2006/relationships/tags" Target="../tags/tag673.xml"/><Relationship Id="rId11" Type="http://schemas.openxmlformats.org/officeDocument/2006/relationships/tags" Target="../tags/tag678.xml"/><Relationship Id="rId5" Type="http://schemas.openxmlformats.org/officeDocument/2006/relationships/tags" Target="../tags/tag672.xml"/><Relationship Id="rId15" Type="http://schemas.openxmlformats.org/officeDocument/2006/relationships/slideLayout" Target="../slideLayouts/slideLayout7.xml"/><Relationship Id="rId10" Type="http://schemas.openxmlformats.org/officeDocument/2006/relationships/tags" Target="../tags/tag677.xml"/><Relationship Id="rId4" Type="http://schemas.openxmlformats.org/officeDocument/2006/relationships/tags" Target="../tags/tag671.xml"/><Relationship Id="rId9" Type="http://schemas.openxmlformats.org/officeDocument/2006/relationships/tags" Target="../tags/tag676.xml"/><Relationship Id="rId14" Type="http://schemas.openxmlformats.org/officeDocument/2006/relationships/tags" Target="../tags/tag681.xml"/></Relationships>
</file>

<file path=ppt/slides/_rels/slide46.xml.rels><?xml version="1.0" encoding="UTF-8" standalone="yes"?>
<Relationships xmlns="http://schemas.openxmlformats.org/package/2006/relationships"><Relationship Id="rId8" Type="http://schemas.openxmlformats.org/officeDocument/2006/relationships/tags" Target="../tags/tag689.xml"/><Relationship Id="rId13" Type="http://schemas.openxmlformats.org/officeDocument/2006/relationships/tags" Target="../tags/tag694.xml"/><Relationship Id="rId3" Type="http://schemas.openxmlformats.org/officeDocument/2006/relationships/tags" Target="../tags/tag684.xml"/><Relationship Id="rId7" Type="http://schemas.openxmlformats.org/officeDocument/2006/relationships/tags" Target="../tags/tag688.xml"/><Relationship Id="rId12" Type="http://schemas.openxmlformats.org/officeDocument/2006/relationships/tags" Target="../tags/tag693.xml"/><Relationship Id="rId17" Type="http://schemas.openxmlformats.org/officeDocument/2006/relationships/image" Target="../media/image4.png"/><Relationship Id="rId2" Type="http://schemas.openxmlformats.org/officeDocument/2006/relationships/tags" Target="../tags/tag683.xml"/><Relationship Id="rId16" Type="http://schemas.openxmlformats.org/officeDocument/2006/relationships/image" Target="../media/image3.png"/><Relationship Id="rId1" Type="http://schemas.openxmlformats.org/officeDocument/2006/relationships/tags" Target="../tags/tag682.xml"/><Relationship Id="rId6" Type="http://schemas.openxmlformats.org/officeDocument/2006/relationships/tags" Target="../tags/tag687.xml"/><Relationship Id="rId11" Type="http://schemas.openxmlformats.org/officeDocument/2006/relationships/tags" Target="../tags/tag692.xml"/><Relationship Id="rId5" Type="http://schemas.openxmlformats.org/officeDocument/2006/relationships/tags" Target="../tags/tag686.xml"/><Relationship Id="rId15" Type="http://schemas.openxmlformats.org/officeDocument/2006/relationships/slideLayout" Target="../slideLayouts/slideLayout7.xml"/><Relationship Id="rId10" Type="http://schemas.openxmlformats.org/officeDocument/2006/relationships/tags" Target="../tags/tag691.xml"/><Relationship Id="rId4" Type="http://schemas.openxmlformats.org/officeDocument/2006/relationships/tags" Target="../tags/tag685.xml"/><Relationship Id="rId9" Type="http://schemas.openxmlformats.org/officeDocument/2006/relationships/tags" Target="../tags/tag690.xml"/><Relationship Id="rId14" Type="http://schemas.openxmlformats.org/officeDocument/2006/relationships/tags" Target="../tags/tag695.xml"/></Relationships>
</file>

<file path=ppt/slides/_rels/slide47.xml.rels><?xml version="1.0" encoding="UTF-8" standalone="yes"?>
<Relationships xmlns="http://schemas.openxmlformats.org/package/2006/relationships"><Relationship Id="rId8" Type="http://schemas.openxmlformats.org/officeDocument/2006/relationships/tags" Target="../tags/tag703.xml"/><Relationship Id="rId13" Type="http://schemas.openxmlformats.org/officeDocument/2006/relationships/tags" Target="../tags/tag708.xml"/><Relationship Id="rId3" Type="http://schemas.openxmlformats.org/officeDocument/2006/relationships/tags" Target="../tags/tag698.xml"/><Relationship Id="rId7" Type="http://schemas.openxmlformats.org/officeDocument/2006/relationships/tags" Target="../tags/tag702.xml"/><Relationship Id="rId12" Type="http://schemas.openxmlformats.org/officeDocument/2006/relationships/tags" Target="../tags/tag707.xml"/><Relationship Id="rId17" Type="http://schemas.openxmlformats.org/officeDocument/2006/relationships/image" Target="../media/image4.png"/><Relationship Id="rId2" Type="http://schemas.openxmlformats.org/officeDocument/2006/relationships/tags" Target="../tags/tag697.xml"/><Relationship Id="rId16" Type="http://schemas.openxmlformats.org/officeDocument/2006/relationships/image" Target="../media/image3.png"/><Relationship Id="rId1" Type="http://schemas.openxmlformats.org/officeDocument/2006/relationships/tags" Target="../tags/tag696.xml"/><Relationship Id="rId6" Type="http://schemas.openxmlformats.org/officeDocument/2006/relationships/tags" Target="../tags/tag701.xml"/><Relationship Id="rId11" Type="http://schemas.openxmlformats.org/officeDocument/2006/relationships/tags" Target="../tags/tag706.xml"/><Relationship Id="rId5" Type="http://schemas.openxmlformats.org/officeDocument/2006/relationships/tags" Target="../tags/tag700.xml"/><Relationship Id="rId15" Type="http://schemas.openxmlformats.org/officeDocument/2006/relationships/slideLayout" Target="../slideLayouts/slideLayout7.xml"/><Relationship Id="rId10" Type="http://schemas.openxmlformats.org/officeDocument/2006/relationships/tags" Target="../tags/tag705.xml"/><Relationship Id="rId4" Type="http://schemas.openxmlformats.org/officeDocument/2006/relationships/tags" Target="../tags/tag699.xml"/><Relationship Id="rId9" Type="http://schemas.openxmlformats.org/officeDocument/2006/relationships/tags" Target="../tags/tag704.xml"/><Relationship Id="rId14" Type="http://schemas.openxmlformats.org/officeDocument/2006/relationships/tags" Target="../tags/tag709.xml"/></Relationships>
</file>

<file path=ppt/slides/_rels/slide48.xml.rels><?xml version="1.0" encoding="UTF-8" standalone="yes"?>
<Relationships xmlns="http://schemas.openxmlformats.org/package/2006/relationships"><Relationship Id="rId8" Type="http://schemas.openxmlformats.org/officeDocument/2006/relationships/tags" Target="../tags/tag717.xml"/><Relationship Id="rId13" Type="http://schemas.openxmlformats.org/officeDocument/2006/relationships/tags" Target="../tags/tag722.xml"/><Relationship Id="rId3" Type="http://schemas.openxmlformats.org/officeDocument/2006/relationships/tags" Target="../tags/tag712.xml"/><Relationship Id="rId7" Type="http://schemas.openxmlformats.org/officeDocument/2006/relationships/tags" Target="../tags/tag716.xml"/><Relationship Id="rId12" Type="http://schemas.openxmlformats.org/officeDocument/2006/relationships/tags" Target="../tags/tag721.xml"/><Relationship Id="rId17" Type="http://schemas.openxmlformats.org/officeDocument/2006/relationships/image" Target="../media/image4.png"/><Relationship Id="rId2" Type="http://schemas.openxmlformats.org/officeDocument/2006/relationships/tags" Target="../tags/tag711.xml"/><Relationship Id="rId16" Type="http://schemas.openxmlformats.org/officeDocument/2006/relationships/image" Target="../media/image3.png"/><Relationship Id="rId1" Type="http://schemas.openxmlformats.org/officeDocument/2006/relationships/tags" Target="../tags/tag710.xml"/><Relationship Id="rId6" Type="http://schemas.openxmlformats.org/officeDocument/2006/relationships/tags" Target="../tags/tag715.xml"/><Relationship Id="rId11" Type="http://schemas.openxmlformats.org/officeDocument/2006/relationships/tags" Target="../tags/tag720.xml"/><Relationship Id="rId5" Type="http://schemas.openxmlformats.org/officeDocument/2006/relationships/tags" Target="../tags/tag714.xml"/><Relationship Id="rId15" Type="http://schemas.openxmlformats.org/officeDocument/2006/relationships/slideLayout" Target="../slideLayouts/slideLayout7.xml"/><Relationship Id="rId10" Type="http://schemas.openxmlformats.org/officeDocument/2006/relationships/tags" Target="../tags/tag719.xml"/><Relationship Id="rId4" Type="http://schemas.openxmlformats.org/officeDocument/2006/relationships/tags" Target="../tags/tag713.xml"/><Relationship Id="rId9" Type="http://schemas.openxmlformats.org/officeDocument/2006/relationships/tags" Target="../tags/tag718.xml"/><Relationship Id="rId14" Type="http://schemas.openxmlformats.org/officeDocument/2006/relationships/tags" Target="../tags/tag723.xml"/></Relationships>
</file>

<file path=ppt/slides/_rels/slide49.xml.rels><?xml version="1.0" encoding="UTF-8" standalone="yes"?>
<Relationships xmlns="http://schemas.openxmlformats.org/package/2006/relationships"><Relationship Id="rId8" Type="http://schemas.openxmlformats.org/officeDocument/2006/relationships/tags" Target="../tags/tag731.xml"/><Relationship Id="rId13" Type="http://schemas.openxmlformats.org/officeDocument/2006/relationships/tags" Target="../tags/tag736.xml"/><Relationship Id="rId18" Type="http://schemas.openxmlformats.org/officeDocument/2006/relationships/image" Target="../media/image15.png"/><Relationship Id="rId3" Type="http://schemas.openxmlformats.org/officeDocument/2006/relationships/tags" Target="../tags/tag726.xml"/><Relationship Id="rId7" Type="http://schemas.openxmlformats.org/officeDocument/2006/relationships/tags" Target="../tags/tag730.xml"/><Relationship Id="rId12" Type="http://schemas.openxmlformats.org/officeDocument/2006/relationships/tags" Target="../tags/tag735.xml"/><Relationship Id="rId17" Type="http://schemas.openxmlformats.org/officeDocument/2006/relationships/image" Target="../media/image4.png"/><Relationship Id="rId2" Type="http://schemas.openxmlformats.org/officeDocument/2006/relationships/tags" Target="../tags/tag725.xml"/><Relationship Id="rId16" Type="http://schemas.openxmlformats.org/officeDocument/2006/relationships/image" Target="../media/image3.png"/><Relationship Id="rId1" Type="http://schemas.openxmlformats.org/officeDocument/2006/relationships/tags" Target="../tags/tag724.xml"/><Relationship Id="rId6" Type="http://schemas.openxmlformats.org/officeDocument/2006/relationships/tags" Target="../tags/tag729.xml"/><Relationship Id="rId11" Type="http://schemas.openxmlformats.org/officeDocument/2006/relationships/tags" Target="../tags/tag734.xml"/><Relationship Id="rId5" Type="http://schemas.openxmlformats.org/officeDocument/2006/relationships/tags" Target="../tags/tag728.xml"/><Relationship Id="rId15" Type="http://schemas.openxmlformats.org/officeDocument/2006/relationships/slideLayout" Target="../slideLayouts/slideLayout7.xml"/><Relationship Id="rId10" Type="http://schemas.openxmlformats.org/officeDocument/2006/relationships/tags" Target="../tags/tag733.xml"/><Relationship Id="rId4" Type="http://schemas.openxmlformats.org/officeDocument/2006/relationships/tags" Target="../tags/tag727.xml"/><Relationship Id="rId9" Type="http://schemas.openxmlformats.org/officeDocument/2006/relationships/tags" Target="../tags/tag732.xml"/><Relationship Id="rId14" Type="http://schemas.openxmlformats.org/officeDocument/2006/relationships/tags" Target="../tags/tag737.xml"/></Relationships>
</file>

<file path=ppt/slides/_rels/slide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4.png"/><Relationship Id="rId2" Type="http://schemas.openxmlformats.org/officeDocument/2006/relationships/tags" Target="../tags/tag108.xml"/><Relationship Id="rId16" Type="http://schemas.openxmlformats.org/officeDocument/2006/relationships/image" Target="../media/image3.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0.xml.rels><?xml version="1.0" encoding="UTF-8" standalone="yes"?>
<Relationships xmlns="http://schemas.openxmlformats.org/package/2006/relationships"><Relationship Id="rId8" Type="http://schemas.openxmlformats.org/officeDocument/2006/relationships/tags" Target="../tags/tag745.xml"/><Relationship Id="rId13" Type="http://schemas.openxmlformats.org/officeDocument/2006/relationships/tags" Target="../tags/tag750.xml"/><Relationship Id="rId18" Type="http://schemas.openxmlformats.org/officeDocument/2006/relationships/image" Target="../media/image16.png"/><Relationship Id="rId3" Type="http://schemas.openxmlformats.org/officeDocument/2006/relationships/tags" Target="../tags/tag740.xml"/><Relationship Id="rId7" Type="http://schemas.openxmlformats.org/officeDocument/2006/relationships/tags" Target="../tags/tag744.xml"/><Relationship Id="rId12" Type="http://schemas.openxmlformats.org/officeDocument/2006/relationships/tags" Target="../tags/tag749.xml"/><Relationship Id="rId17" Type="http://schemas.openxmlformats.org/officeDocument/2006/relationships/image" Target="../media/image4.png"/><Relationship Id="rId2" Type="http://schemas.openxmlformats.org/officeDocument/2006/relationships/tags" Target="../tags/tag739.xml"/><Relationship Id="rId16" Type="http://schemas.openxmlformats.org/officeDocument/2006/relationships/image" Target="../media/image3.png"/><Relationship Id="rId1" Type="http://schemas.openxmlformats.org/officeDocument/2006/relationships/tags" Target="../tags/tag738.xml"/><Relationship Id="rId6" Type="http://schemas.openxmlformats.org/officeDocument/2006/relationships/tags" Target="../tags/tag743.xml"/><Relationship Id="rId11" Type="http://schemas.openxmlformats.org/officeDocument/2006/relationships/tags" Target="../tags/tag748.xml"/><Relationship Id="rId5" Type="http://schemas.openxmlformats.org/officeDocument/2006/relationships/tags" Target="../tags/tag742.xml"/><Relationship Id="rId15" Type="http://schemas.openxmlformats.org/officeDocument/2006/relationships/slideLayout" Target="../slideLayouts/slideLayout7.xml"/><Relationship Id="rId10" Type="http://schemas.openxmlformats.org/officeDocument/2006/relationships/tags" Target="../tags/tag747.xml"/><Relationship Id="rId4" Type="http://schemas.openxmlformats.org/officeDocument/2006/relationships/tags" Target="../tags/tag741.xml"/><Relationship Id="rId9" Type="http://schemas.openxmlformats.org/officeDocument/2006/relationships/tags" Target="../tags/tag746.xml"/><Relationship Id="rId14" Type="http://schemas.openxmlformats.org/officeDocument/2006/relationships/tags" Target="../tags/tag751.xml"/></Relationships>
</file>

<file path=ppt/slides/_rels/slide51.xml.rels><?xml version="1.0" encoding="UTF-8" standalone="yes"?>
<Relationships xmlns="http://schemas.openxmlformats.org/package/2006/relationships"><Relationship Id="rId8" Type="http://schemas.openxmlformats.org/officeDocument/2006/relationships/tags" Target="../tags/tag759.xml"/><Relationship Id="rId13" Type="http://schemas.openxmlformats.org/officeDocument/2006/relationships/tags" Target="../tags/tag764.xml"/><Relationship Id="rId18" Type="http://schemas.openxmlformats.org/officeDocument/2006/relationships/image" Target="../media/image17.png"/><Relationship Id="rId3" Type="http://schemas.openxmlformats.org/officeDocument/2006/relationships/tags" Target="../tags/tag754.xml"/><Relationship Id="rId7" Type="http://schemas.openxmlformats.org/officeDocument/2006/relationships/tags" Target="../tags/tag758.xml"/><Relationship Id="rId12" Type="http://schemas.openxmlformats.org/officeDocument/2006/relationships/tags" Target="../tags/tag763.xml"/><Relationship Id="rId17" Type="http://schemas.openxmlformats.org/officeDocument/2006/relationships/image" Target="../media/image4.png"/><Relationship Id="rId2" Type="http://schemas.openxmlformats.org/officeDocument/2006/relationships/tags" Target="../tags/tag753.xml"/><Relationship Id="rId16" Type="http://schemas.openxmlformats.org/officeDocument/2006/relationships/image" Target="../media/image3.png"/><Relationship Id="rId1" Type="http://schemas.openxmlformats.org/officeDocument/2006/relationships/tags" Target="../tags/tag752.xml"/><Relationship Id="rId6" Type="http://schemas.openxmlformats.org/officeDocument/2006/relationships/tags" Target="../tags/tag757.xml"/><Relationship Id="rId11" Type="http://schemas.openxmlformats.org/officeDocument/2006/relationships/tags" Target="../tags/tag762.xml"/><Relationship Id="rId5" Type="http://schemas.openxmlformats.org/officeDocument/2006/relationships/tags" Target="../tags/tag756.xml"/><Relationship Id="rId15" Type="http://schemas.openxmlformats.org/officeDocument/2006/relationships/slideLayout" Target="../slideLayouts/slideLayout7.xml"/><Relationship Id="rId10" Type="http://schemas.openxmlformats.org/officeDocument/2006/relationships/tags" Target="../tags/tag761.xml"/><Relationship Id="rId4" Type="http://schemas.openxmlformats.org/officeDocument/2006/relationships/tags" Target="../tags/tag755.xml"/><Relationship Id="rId9" Type="http://schemas.openxmlformats.org/officeDocument/2006/relationships/tags" Target="../tags/tag760.xml"/><Relationship Id="rId14" Type="http://schemas.openxmlformats.org/officeDocument/2006/relationships/tags" Target="../tags/tag765.xml"/></Relationships>
</file>

<file path=ppt/slides/_rels/slide52.xml.rels><?xml version="1.0" encoding="UTF-8" standalone="yes"?>
<Relationships xmlns="http://schemas.openxmlformats.org/package/2006/relationships"><Relationship Id="rId8" Type="http://schemas.openxmlformats.org/officeDocument/2006/relationships/tags" Target="../tags/tag773.xml"/><Relationship Id="rId13" Type="http://schemas.openxmlformats.org/officeDocument/2006/relationships/tags" Target="../tags/tag778.xml"/><Relationship Id="rId3" Type="http://schemas.openxmlformats.org/officeDocument/2006/relationships/tags" Target="../tags/tag768.xml"/><Relationship Id="rId7" Type="http://schemas.openxmlformats.org/officeDocument/2006/relationships/tags" Target="../tags/tag772.xml"/><Relationship Id="rId12" Type="http://schemas.openxmlformats.org/officeDocument/2006/relationships/tags" Target="../tags/tag777.xml"/><Relationship Id="rId17" Type="http://schemas.openxmlformats.org/officeDocument/2006/relationships/image" Target="../media/image4.png"/><Relationship Id="rId2" Type="http://schemas.openxmlformats.org/officeDocument/2006/relationships/tags" Target="../tags/tag767.xml"/><Relationship Id="rId16" Type="http://schemas.openxmlformats.org/officeDocument/2006/relationships/image" Target="../media/image3.png"/><Relationship Id="rId1" Type="http://schemas.openxmlformats.org/officeDocument/2006/relationships/tags" Target="../tags/tag766.xml"/><Relationship Id="rId6" Type="http://schemas.openxmlformats.org/officeDocument/2006/relationships/tags" Target="../tags/tag771.xml"/><Relationship Id="rId11" Type="http://schemas.openxmlformats.org/officeDocument/2006/relationships/tags" Target="../tags/tag776.xml"/><Relationship Id="rId5" Type="http://schemas.openxmlformats.org/officeDocument/2006/relationships/tags" Target="../tags/tag770.xml"/><Relationship Id="rId15" Type="http://schemas.openxmlformats.org/officeDocument/2006/relationships/slideLayout" Target="../slideLayouts/slideLayout7.xml"/><Relationship Id="rId10" Type="http://schemas.openxmlformats.org/officeDocument/2006/relationships/tags" Target="../tags/tag775.xml"/><Relationship Id="rId4" Type="http://schemas.openxmlformats.org/officeDocument/2006/relationships/tags" Target="../tags/tag769.xml"/><Relationship Id="rId9" Type="http://schemas.openxmlformats.org/officeDocument/2006/relationships/tags" Target="../tags/tag774.xml"/><Relationship Id="rId14" Type="http://schemas.openxmlformats.org/officeDocument/2006/relationships/tags" Target="../tags/tag779.xml"/></Relationships>
</file>

<file path=ppt/slides/_rels/slide53.xml.rels><?xml version="1.0" encoding="UTF-8" standalone="yes"?>
<Relationships xmlns="http://schemas.openxmlformats.org/package/2006/relationships"><Relationship Id="rId8" Type="http://schemas.openxmlformats.org/officeDocument/2006/relationships/tags" Target="../tags/tag787.xml"/><Relationship Id="rId13" Type="http://schemas.openxmlformats.org/officeDocument/2006/relationships/tags" Target="../tags/tag792.xml"/><Relationship Id="rId18" Type="http://schemas.openxmlformats.org/officeDocument/2006/relationships/image" Target="../media/image18.png"/><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tags" Target="../tags/tag791.xml"/><Relationship Id="rId17" Type="http://schemas.openxmlformats.org/officeDocument/2006/relationships/image" Target="../media/image4.png"/><Relationship Id="rId2" Type="http://schemas.openxmlformats.org/officeDocument/2006/relationships/tags" Target="../tags/tag781.xml"/><Relationship Id="rId16" Type="http://schemas.openxmlformats.org/officeDocument/2006/relationships/image" Target="../media/image3.png"/><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tags" Target="../tags/tag790.xml"/><Relationship Id="rId5" Type="http://schemas.openxmlformats.org/officeDocument/2006/relationships/tags" Target="../tags/tag784.xml"/><Relationship Id="rId15" Type="http://schemas.openxmlformats.org/officeDocument/2006/relationships/slideLayout" Target="../slideLayouts/slideLayout7.xml"/><Relationship Id="rId10" Type="http://schemas.openxmlformats.org/officeDocument/2006/relationships/tags" Target="../tags/tag789.xml"/><Relationship Id="rId4" Type="http://schemas.openxmlformats.org/officeDocument/2006/relationships/tags" Target="../tags/tag783.xml"/><Relationship Id="rId9" Type="http://schemas.openxmlformats.org/officeDocument/2006/relationships/tags" Target="../tags/tag788.xml"/><Relationship Id="rId14" Type="http://schemas.openxmlformats.org/officeDocument/2006/relationships/tags" Target="../tags/tag793.xml"/></Relationships>
</file>

<file path=ppt/slides/_rels/slide54.xml.rels><?xml version="1.0" encoding="UTF-8" standalone="yes"?>
<Relationships xmlns="http://schemas.openxmlformats.org/package/2006/relationships"><Relationship Id="rId8" Type="http://schemas.openxmlformats.org/officeDocument/2006/relationships/tags" Target="../tags/tag801.xml"/><Relationship Id="rId13" Type="http://schemas.openxmlformats.org/officeDocument/2006/relationships/tags" Target="../tags/tag806.xml"/><Relationship Id="rId18" Type="http://schemas.openxmlformats.org/officeDocument/2006/relationships/image" Target="../media/image19.png"/><Relationship Id="rId3" Type="http://schemas.openxmlformats.org/officeDocument/2006/relationships/tags" Target="../tags/tag796.xml"/><Relationship Id="rId7" Type="http://schemas.openxmlformats.org/officeDocument/2006/relationships/tags" Target="../tags/tag800.xml"/><Relationship Id="rId12" Type="http://schemas.openxmlformats.org/officeDocument/2006/relationships/tags" Target="../tags/tag805.xml"/><Relationship Id="rId17" Type="http://schemas.openxmlformats.org/officeDocument/2006/relationships/image" Target="../media/image4.png"/><Relationship Id="rId2" Type="http://schemas.openxmlformats.org/officeDocument/2006/relationships/tags" Target="../tags/tag795.xml"/><Relationship Id="rId16" Type="http://schemas.openxmlformats.org/officeDocument/2006/relationships/image" Target="../media/image3.png"/><Relationship Id="rId1" Type="http://schemas.openxmlformats.org/officeDocument/2006/relationships/tags" Target="../tags/tag794.xml"/><Relationship Id="rId6" Type="http://schemas.openxmlformats.org/officeDocument/2006/relationships/tags" Target="../tags/tag799.xml"/><Relationship Id="rId11" Type="http://schemas.openxmlformats.org/officeDocument/2006/relationships/tags" Target="../tags/tag804.xml"/><Relationship Id="rId5" Type="http://schemas.openxmlformats.org/officeDocument/2006/relationships/tags" Target="../tags/tag798.xml"/><Relationship Id="rId15" Type="http://schemas.openxmlformats.org/officeDocument/2006/relationships/slideLayout" Target="../slideLayouts/slideLayout7.xml"/><Relationship Id="rId10" Type="http://schemas.openxmlformats.org/officeDocument/2006/relationships/tags" Target="../tags/tag803.xml"/><Relationship Id="rId4" Type="http://schemas.openxmlformats.org/officeDocument/2006/relationships/tags" Target="../tags/tag797.xml"/><Relationship Id="rId9" Type="http://schemas.openxmlformats.org/officeDocument/2006/relationships/tags" Target="../tags/tag802.xml"/><Relationship Id="rId14" Type="http://schemas.openxmlformats.org/officeDocument/2006/relationships/tags" Target="../tags/tag807.xml"/></Relationships>
</file>

<file path=ppt/slides/_rels/slide55.xml.rels><?xml version="1.0" encoding="UTF-8" standalone="yes"?>
<Relationships xmlns="http://schemas.openxmlformats.org/package/2006/relationships"><Relationship Id="rId8" Type="http://schemas.openxmlformats.org/officeDocument/2006/relationships/tags" Target="../tags/tag815.xml"/><Relationship Id="rId13" Type="http://schemas.openxmlformats.org/officeDocument/2006/relationships/tags" Target="../tags/tag820.xml"/><Relationship Id="rId3" Type="http://schemas.openxmlformats.org/officeDocument/2006/relationships/tags" Target="../tags/tag810.xml"/><Relationship Id="rId7" Type="http://schemas.openxmlformats.org/officeDocument/2006/relationships/tags" Target="../tags/tag814.xml"/><Relationship Id="rId12" Type="http://schemas.openxmlformats.org/officeDocument/2006/relationships/tags" Target="../tags/tag819.xml"/><Relationship Id="rId17" Type="http://schemas.openxmlformats.org/officeDocument/2006/relationships/image" Target="../media/image4.png"/><Relationship Id="rId2" Type="http://schemas.openxmlformats.org/officeDocument/2006/relationships/tags" Target="../tags/tag809.xml"/><Relationship Id="rId16" Type="http://schemas.openxmlformats.org/officeDocument/2006/relationships/image" Target="../media/image3.png"/><Relationship Id="rId1" Type="http://schemas.openxmlformats.org/officeDocument/2006/relationships/tags" Target="../tags/tag808.xml"/><Relationship Id="rId6" Type="http://schemas.openxmlformats.org/officeDocument/2006/relationships/tags" Target="../tags/tag813.xml"/><Relationship Id="rId11" Type="http://schemas.openxmlformats.org/officeDocument/2006/relationships/tags" Target="../tags/tag818.xml"/><Relationship Id="rId5" Type="http://schemas.openxmlformats.org/officeDocument/2006/relationships/tags" Target="../tags/tag812.xml"/><Relationship Id="rId15" Type="http://schemas.openxmlformats.org/officeDocument/2006/relationships/slideLayout" Target="../slideLayouts/slideLayout7.xml"/><Relationship Id="rId10" Type="http://schemas.openxmlformats.org/officeDocument/2006/relationships/tags" Target="../tags/tag817.xml"/><Relationship Id="rId4" Type="http://schemas.openxmlformats.org/officeDocument/2006/relationships/tags" Target="../tags/tag811.xml"/><Relationship Id="rId9" Type="http://schemas.openxmlformats.org/officeDocument/2006/relationships/tags" Target="../tags/tag816.xml"/><Relationship Id="rId14" Type="http://schemas.openxmlformats.org/officeDocument/2006/relationships/tags" Target="../tags/tag821.xml"/></Relationships>
</file>

<file path=ppt/slides/_rels/slide56.xml.rels><?xml version="1.0" encoding="UTF-8" standalone="yes"?>
<Relationships xmlns="http://schemas.openxmlformats.org/package/2006/relationships"><Relationship Id="rId8" Type="http://schemas.openxmlformats.org/officeDocument/2006/relationships/tags" Target="../tags/tag829.xml"/><Relationship Id="rId13" Type="http://schemas.openxmlformats.org/officeDocument/2006/relationships/tags" Target="../tags/tag834.xml"/><Relationship Id="rId18" Type="http://schemas.openxmlformats.org/officeDocument/2006/relationships/image" Target="../media/image20.png"/><Relationship Id="rId3" Type="http://schemas.openxmlformats.org/officeDocument/2006/relationships/tags" Target="../tags/tag824.xml"/><Relationship Id="rId7" Type="http://schemas.openxmlformats.org/officeDocument/2006/relationships/tags" Target="../tags/tag828.xml"/><Relationship Id="rId12" Type="http://schemas.openxmlformats.org/officeDocument/2006/relationships/tags" Target="../tags/tag833.xml"/><Relationship Id="rId17" Type="http://schemas.openxmlformats.org/officeDocument/2006/relationships/image" Target="../media/image4.png"/><Relationship Id="rId2" Type="http://schemas.openxmlformats.org/officeDocument/2006/relationships/tags" Target="../tags/tag823.xml"/><Relationship Id="rId16" Type="http://schemas.openxmlformats.org/officeDocument/2006/relationships/image" Target="../media/image3.png"/><Relationship Id="rId1" Type="http://schemas.openxmlformats.org/officeDocument/2006/relationships/tags" Target="../tags/tag822.xml"/><Relationship Id="rId6" Type="http://schemas.openxmlformats.org/officeDocument/2006/relationships/tags" Target="../tags/tag827.xml"/><Relationship Id="rId11" Type="http://schemas.openxmlformats.org/officeDocument/2006/relationships/tags" Target="../tags/tag832.xml"/><Relationship Id="rId5" Type="http://schemas.openxmlformats.org/officeDocument/2006/relationships/tags" Target="../tags/tag826.xml"/><Relationship Id="rId15" Type="http://schemas.openxmlformats.org/officeDocument/2006/relationships/slideLayout" Target="../slideLayouts/slideLayout7.xml"/><Relationship Id="rId10" Type="http://schemas.openxmlformats.org/officeDocument/2006/relationships/tags" Target="../tags/tag831.xml"/><Relationship Id="rId4" Type="http://schemas.openxmlformats.org/officeDocument/2006/relationships/tags" Target="../tags/tag825.xml"/><Relationship Id="rId9" Type="http://schemas.openxmlformats.org/officeDocument/2006/relationships/tags" Target="../tags/tag830.xml"/><Relationship Id="rId14" Type="http://schemas.openxmlformats.org/officeDocument/2006/relationships/tags" Target="../tags/tag835.xml"/></Relationships>
</file>

<file path=ppt/slides/_rels/slide57.xml.rels><?xml version="1.0" encoding="UTF-8" standalone="yes"?>
<Relationships xmlns="http://schemas.openxmlformats.org/package/2006/relationships"><Relationship Id="rId8" Type="http://schemas.openxmlformats.org/officeDocument/2006/relationships/tags" Target="../tags/tag843.xml"/><Relationship Id="rId13" Type="http://schemas.openxmlformats.org/officeDocument/2006/relationships/tags" Target="../tags/tag848.xml"/><Relationship Id="rId3" Type="http://schemas.openxmlformats.org/officeDocument/2006/relationships/tags" Target="../tags/tag838.xml"/><Relationship Id="rId7" Type="http://schemas.openxmlformats.org/officeDocument/2006/relationships/tags" Target="../tags/tag842.xml"/><Relationship Id="rId12" Type="http://schemas.openxmlformats.org/officeDocument/2006/relationships/tags" Target="../tags/tag847.xml"/><Relationship Id="rId17" Type="http://schemas.openxmlformats.org/officeDocument/2006/relationships/image" Target="../media/image4.png"/><Relationship Id="rId2" Type="http://schemas.openxmlformats.org/officeDocument/2006/relationships/tags" Target="../tags/tag837.xml"/><Relationship Id="rId16" Type="http://schemas.openxmlformats.org/officeDocument/2006/relationships/image" Target="../media/image3.png"/><Relationship Id="rId1" Type="http://schemas.openxmlformats.org/officeDocument/2006/relationships/tags" Target="../tags/tag836.xml"/><Relationship Id="rId6" Type="http://schemas.openxmlformats.org/officeDocument/2006/relationships/tags" Target="../tags/tag841.xml"/><Relationship Id="rId11" Type="http://schemas.openxmlformats.org/officeDocument/2006/relationships/tags" Target="../tags/tag846.xml"/><Relationship Id="rId5" Type="http://schemas.openxmlformats.org/officeDocument/2006/relationships/tags" Target="../tags/tag840.xml"/><Relationship Id="rId15" Type="http://schemas.openxmlformats.org/officeDocument/2006/relationships/slideLayout" Target="../slideLayouts/slideLayout7.xml"/><Relationship Id="rId10" Type="http://schemas.openxmlformats.org/officeDocument/2006/relationships/tags" Target="../tags/tag845.xml"/><Relationship Id="rId4" Type="http://schemas.openxmlformats.org/officeDocument/2006/relationships/tags" Target="../tags/tag839.xml"/><Relationship Id="rId9" Type="http://schemas.openxmlformats.org/officeDocument/2006/relationships/tags" Target="../tags/tag844.xml"/><Relationship Id="rId14" Type="http://schemas.openxmlformats.org/officeDocument/2006/relationships/tags" Target="../tags/tag849.xml"/></Relationships>
</file>

<file path=ppt/slides/_rels/slide58.xml.rels><?xml version="1.0" encoding="UTF-8" standalone="yes"?>
<Relationships xmlns="http://schemas.openxmlformats.org/package/2006/relationships"><Relationship Id="rId8" Type="http://schemas.openxmlformats.org/officeDocument/2006/relationships/tags" Target="../tags/tag857.xml"/><Relationship Id="rId13" Type="http://schemas.openxmlformats.org/officeDocument/2006/relationships/tags" Target="../tags/tag862.xml"/><Relationship Id="rId3" Type="http://schemas.openxmlformats.org/officeDocument/2006/relationships/tags" Target="../tags/tag852.xml"/><Relationship Id="rId7" Type="http://schemas.openxmlformats.org/officeDocument/2006/relationships/tags" Target="../tags/tag856.xml"/><Relationship Id="rId12" Type="http://schemas.openxmlformats.org/officeDocument/2006/relationships/tags" Target="../tags/tag861.xml"/><Relationship Id="rId17" Type="http://schemas.openxmlformats.org/officeDocument/2006/relationships/image" Target="../media/image4.png"/><Relationship Id="rId2" Type="http://schemas.openxmlformats.org/officeDocument/2006/relationships/tags" Target="../tags/tag851.xml"/><Relationship Id="rId16" Type="http://schemas.openxmlformats.org/officeDocument/2006/relationships/image" Target="../media/image3.png"/><Relationship Id="rId1" Type="http://schemas.openxmlformats.org/officeDocument/2006/relationships/tags" Target="../tags/tag850.xml"/><Relationship Id="rId6" Type="http://schemas.openxmlformats.org/officeDocument/2006/relationships/tags" Target="../tags/tag855.xml"/><Relationship Id="rId11" Type="http://schemas.openxmlformats.org/officeDocument/2006/relationships/tags" Target="../tags/tag860.xml"/><Relationship Id="rId5" Type="http://schemas.openxmlformats.org/officeDocument/2006/relationships/tags" Target="../tags/tag854.xml"/><Relationship Id="rId15" Type="http://schemas.openxmlformats.org/officeDocument/2006/relationships/slideLayout" Target="../slideLayouts/slideLayout7.xml"/><Relationship Id="rId10" Type="http://schemas.openxmlformats.org/officeDocument/2006/relationships/tags" Target="../tags/tag859.xml"/><Relationship Id="rId4" Type="http://schemas.openxmlformats.org/officeDocument/2006/relationships/tags" Target="../tags/tag853.xml"/><Relationship Id="rId9" Type="http://schemas.openxmlformats.org/officeDocument/2006/relationships/tags" Target="../tags/tag858.xml"/><Relationship Id="rId14" Type="http://schemas.openxmlformats.org/officeDocument/2006/relationships/tags" Target="../tags/tag863.xml"/></Relationships>
</file>

<file path=ppt/slides/_rels/slide59.xml.rels><?xml version="1.0" encoding="UTF-8" standalone="yes"?>
<Relationships xmlns="http://schemas.openxmlformats.org/package/2006/relationships"><Relationship Id="rId8" Type="http://schemas.openxmlformats.org/officeDocument/2006/relationships/tags" Target="../tags/tag871.xml"/><Relationship Id="rId13" Type="http://schemas.openxmlformats.org/officeDocument/2006/relationships/tags" Target="../tags/tag876.xml"/><Relationship Id="rId3" Type="http://schemas.openxmlformats.org/officeDocument/2006/relationships/tags" Target="../tags/tag866.xml"/><Relationship Id="rId7" Type="http://schemas.openxmlformats.org/officeDocument/2006/relationships/tags" Target="../tags/tag870.xml"/><Relationship Id="rId12" Type="http://schemas.openxmlformats.org/officeDocument/2006/relationships/tags" Target="../tags/tag875.xml"/><Relationship Id="rId17" Type="http://schemas.openxmlformats.org/officeDocument/2006/relationships/image" Target="../media/image4.png"/><Relationship Id="rId2" Type="http://schemas.openxmlformats.org/officeDocument/2006/relationships/tags" Target="../tags/tag865.xml"/><Relationship Id="rId16" Type="http://schemas.openxmlformats.org/officeDocument/2006/relationships/image" Target="../media/image3.png"/><Relationship Id="rId1" Type="http://schemas.openxmlformats.org/officeDocument/2006/relationships/tags" Target="../tags/tag864.xml"/><Relationship Id="rId6" Type="http://schemas.openxmlformats.org/officeDocument/2006/relationships/tags" Target="../tags/tag869.xml"/><Relationship Id="rId11" Type="http://schemas.openxmlformats.org/officeDocument/2006/relationships/tags" Target="../tags/tag874.xml"/><Relationship Id="rId5" Type="http://schemas.openxmlformats.org/officeDocument/2006/relationships/tags" Target="../tags/tag868.xml"/><Relationship Id="rId15" Type="http://schemas.openxmlformats.org/officeDocument/2006/relationships/slideLayout" Target="../slideLayouts/slideLayout7.xml"/><Relationship Id="rId10" Type="http://schemas.openxmlformats.org/officeDocument/2006/relationships/tags" Target="../tags/tag873.xml"/><Relationship Id="rId4" Type="http://schemas.openxmlformats.org/officeDocument/2006/relationships/tags" Target="../tags/tag867.xml"/><Relationship Id="rId9" Type="http://schemas.openxmlformats.org/officeDocument/2006/relationships/tags" Target="../tags/tag872.xml"/><Relationship Id="rId14" Type="http://schemas.openxmlformats.org/officeDocument/2006/relationships/tags" Target="../tags/tag877.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image" Target="../media/image4.png"/><Relationship Id="rId2" Type="http://schemas.openxmlformats.org/officeDocument/2006/relationships/tags" Target="../tags/tag122.xml"/><Relationship Id="rId16" Type="http://schemas.openxmlformats.org/officeDocument/2006/relationships/image" Target="../media/image3.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slideLayout" Target="../slideLayouts/slideLayout7.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60.xml.rels><?xml version="1.0" encoding="UTF-8" standalone="yes"?>
<Relationships xmlns="http://schemas.openxmlformats.org/package/2006/relationships"><Relationship Id="rId8" Type="http://schemas.openxmlformats.org/officeDocument/2006/relationships/tags" Target="../tags/tag885.xml"/><Relationship Id="rId13" Type="http://schemas.openxmlformats.org/officeDocument/2006/relationships/tags" Target="../tags/tag890.xml"/><Relationship Id="rId3" Type="http://schemas.openxmlformats.org/officeDocument/2006/relationships/tags" Target="../tags/tag880.xml"/><Relationship Id="rId7" Type="http://schemas.openxmlformats.org/officeDocument/2006/relationships/tags" Target="../tags/tag884.xml"/><Relationship Id="rId12" Type="http://schemas.openxmlformats.org/officeDocument/2006/relationships/tags" Target="../tags/tag889.xml"/><Relationship Id="rId17" Type="http://schemas.openxmlformats.org/officeDocument/2006/relationships/image" Target="../media/image4.png"/><Relationship Id="rId2" Type="http://schemas.openxmlformats.org/officeDocument/2006/relationships/tags" Target="../tags/tag879.xml"/><Relationship Id="rId16" Type="http://schemas.openxmlformats.org/officeDocument/2006/relationships/image" Target="../media/image3.png"/><Relationship Id="rId1" Type="http://schemas.openxmlformats.org/officeDocument/2006/relationships/tags" Target="../tags/tag878.xml"/><Relationship Id="rId6" Type="http://schemas.openxmlformats.org/officeDocument/2006/relationships/tags" Target="../tags/tag883.xml"/><Relationship Id="rId11" Type="http://schemas.openxmlformats.org/officeDocument/2006/relationships/tags" Target="../tags/tag888.xml"/><Relationship Id="rId5" Type="http://schemas.openxmlformats.org/officeDocument/2006/relationships/tags" Target="../tags/tag882.xml"/><Relationship Id="rId15" Type="http://schemas.openxmlformats.org/officeDocument/2006/relationships/slideLayout" Target="../slideLayouts/slideLayout7.xml"/><Relationship Id="rId10" Type="http://schemas.openxmlformats.org/officeDocument/2006/relationships/tags" Target="../tags/tag887.xml"/><Relationship Id="rId4" Type="http://schemas.openxmlformats.org/officeDocument/2006/relationships/tags" Target="../tags/tag881.xml"/><Relationship Id="rId9" Type="http://schemas.openxmlformats.org/officeDocument/2006/relationships/tags" Target="../tags/tag886.xml"/><Relationship Id="rId14" Type="http://schemas.openxmlformats.org/officeDocument/2006/relationships/tags" Target="../tags/tag891.xml"/></Relationships>
</file>

<file path=ppt/slides/_rels/slide61.xml.rels><?xml version="1.0" encoding="UTF-8" standalone="yes"?>
<Relationships xmlns="http://schemas.openxmlformats.org/package/2006/relationships"><Relationship Id="rId8" Type="http://schemas.openxmlformats.org/officeDocument/2006/relationships/tags" Target="../tags/tag899.xml"/><Relationship Id="rId13" Type="http://schemas.openxmlformats.org/officeDocument/2006/relationships/tags" Target="../tags/tag904.xml"/><Relationship Id="rId3" Type="http://schemas.openxmlformats.org/officeDocument/2006/relationships/tags" Target="../tags/tag894.xml"/><Relationship Id="rId7" Type="http://schemas.openxmlformats.org/officeDocument/2006/relationships/tags" Target="../tags/tag898.xml"/><Relationship Id="rId12" Type="http://schemas.openxmlformats.org/officeDocument/2006/relationships/tags" Target="../tags/tag903.xml"/><Relationship Id="rId17" Type="http://schemas.openxmlformats.org/officeDocument/2006/relationships/image" Target="../media/image4.png"/><Relationship Id="rId2" Type="http://schemas.openxmlformats.org/officeDocument/2006/relationships/tags" Target="../tags/tag893.xml"/><Relationship Id="rId16" Type="http://schemas.openxmlformats.org/officeDocument/2006/relationships/image" Target="../media/image3.png"/><Relationship Id="rId1" Type="http://schemas.openxmlformats.org/officeDocument/2006/relationships/tags" Target="../tags/tag892.xml"/><Relationship Id="rId6" Type="http://schemas.openxmlformats.org/officeDocument/2006/relationships/tags" Target="../tags/tag897.xml"/><Relationship Id="rId11" Type="http://schemas.openxmlformats.org/officeDocument/2006/relationships/tags" Target="../tags/tag902.xml"/><Relationship Id="rId5" Type="http://schemas.openxmlformats.org/officeDocument/2006/relationships/tags" Target="../tags/tag896.xml"/><Relationship Id="rId15" Type="http://schemas.openxmlformats.org/officeDocument/2006/relationships/slideLayout" Target="../slideLayouts/slideLayout7.xml"/><Relationship Id="rId10" Type="http://schemas.openxmlformats.org/officeDocument/2006/relationships/tags" Target="../tags/tag901.xml"/><Relationship Id="rId4" Type="http://schemas.openxmlformats.org/officeDocument/2006/relationships/tags" Target="../tags/tag895.xml"/><Relationship Id="rId9" Type="http://schemas.openxmlformats.org/officeDocument/2006/relationships/tags" Target="../tags/tag900.xml"/><Relationship Id="rId14" Type="http://schemas.openxmlformats.org/officeDocument/2006/relationships/tags" Target="../tags/tag905.xml"/></Relationships>
</file>

<file path=ppt/slides/_rels/slide62.xml.rels><?xml version="1.0" encoding="UTF-8" standalone="yes"?>
<Relationships xmlns="http://schemas.openxmlformats.org/package/2006/relationships"><Relationship Id="rId8" Type="http://schemas.openxmlformats.org/officeDocument/2006/relationships/tags" Target="../tags/tag913.xml"/><Relationship Id="rId13" Type="http://schemas.openxmlformats.org/officeDocument/2006/relationships/tags" Target="../tags/tag918.xml"/><Relationship Id="rId18" Type="http://schemas.openxmlformats.org/officeDocument/2006/relationships/image" Target="../media/image21.png"/><Relationship Id="rId3" Type="http://schemas.openxmlformats.org/officeDocument/2006/relationships/tags" Target="../tags/tag908.xml"/><Relationship Id="rId7" Type="http://schemas.openxmlformats.org/officeDocument/2006/relationships/tags" Target="../tags/tag912.xml"/><Relationship Id="rId12" Type="http://schemas.openxmlformats.org/officeDocument/2006/relationships/tags" Target="../tags/tag917.xml"/><Relationship Id="rId17" Type="http://schemas.openxmlformats.org/officeDocument/2006/relationships/image" Target="../media/image4.png"/><Relationship Id="rId2" Type="http://schemas.openxmlformats.org/officeDocument/2006/relationships/tags" Target="../tags/tag907.xml"/><Relationship Id="rId16" Type="http://schemas.openxmlformats.org/officeDocument/2006/relationships/image" Target="../media/image3.png"/><Relationship Id="rId1" Type="http://schemas.openxmlformats.org/officeDocument/2006/relationships/tags" Target="../tags/tag906.xml"/><Relationship Id="rId6" Type="http://schemas.openxmlformats.org/officeDocument/2006/relationships/tags" Target="../tags/tag911.xml"/><Relationship Id="rId11" Type="http://schemas.openxmlformats.org/officeDocument/2006/relationships/tags" Target="../tags/tag916.xml"/><Relationship Id="rId5" Type="http://schemas.openxmlformats.org/officeDocument/2006/relationships/tags" Target="../tags/tag910.xml"/><Relationship Id="rId15" Type="http://schemas.openxmlformats.org/officeDocument/2006/relationships/slideLayout" Target="../slideLayouts/slideLayout7.xml"/><Relationship Id="rId10" Type="http://schemas.openxmlformats.org/officeDocument/2006/relationships/tags" Target="../tags/tag915.xml"/><Relationship Id="rId4" Type="http://schemas.openxmlformats.org/officeDocument/2006/relationships/tags" Target="../tags/tag909.xml"/><Relationship Id="rId9" Type="http://schemas.openxmlformats.org/officeDocument/2006/relationships/tags" Target="../tags/tag914.xml"/><Relationship Id="rId14" Type="http://schemas.openxmlformats.org/officeDocument/2006/relationships/tags" Target="../tags/tag919.xml"/></Relationships>
</file>

<file path=ppt/slides/_rels/slide63.xml.rels><?xml version="1.0" encoding="UTF-8" standalone="yes"?>
<Relationships xmlns="http://schemas.openxmlformats.org/package/2006/relationships"><Relationship Id="rId8" Type="http://schemas.openxmlformats.org/officeDocument/2006/relationships/tags" Target="../tags/tag927.xml"/><Relationship Id="rId13" Type="http://schemas.openxmlformats.org/officeDocument/2006/relationships/tags" Target="../tags/tag932.xml"/><Relationship Id="rId3" Type="http://schemas.openxmlformats.org/officeDocument/2006/relationships/tags" Target="../tags/tag922.xml"/><Relationship Id="rId7" Type="http://schemas.openxmlformats.org/officeDocument/2006/relationships/tags" Target="../tags/tag926.xml"/><Relationship Id="rId12" Type="http://schemas.openxmlformats.org/officeDocument/2006/relationships/tags" Target="../tags/tag931.xml"/><Relationship Id="rId17" Type="http://schemas.openxmlformats.org/officeDocument/2006/relationships/image" Target="../media/image4.png"/><Relationship Id="rId2" Type="http://schemas.openxmlformats.org/officeDocument/2006/relationships/tags" Target="../tags/tag921.xml"/><Relationship Id="rId16" Type="http://schemas.openxmlformats.org/officeDocument/2006/relationships/image" Target="../media/image3.png"/><Relationship Id="rId1" Type="http://schemas.openxmlformats.org/officeDocument/2006/relationships/tags" Target="../tags/tag920.xml"/><Relationship Id="rId6" Type="http://schemas.openxmlformats.org/officeDocument/2006/relationships/tags" Target="../tags/tag925.xml"/><Relationship Id="rId11" Type="http://schemas.openxmlformats.org/officeDocument/2006/relationships/tags" Target="../tags/tag930.xml"/><Relationship Id="rId5" Type="http://schemas.openxmlformats.org/officeDocument/2006/relationships/tags" Target="../tags/tag924.xml"/><Relationship Id="rId15" Type="http://schemas.openxmlformats.org/officeDocument/2006/relationships/slideLayout" Target="../slideLayouts/slideLayout7.xml"/><Relationship Id="rId10" Type="http://schemas.openxmlformats.org/officeDocument/2006/relationships/tags" Target="../tags/tag929.xml"/><Relationship Id="rId4" Type="http://schemas.openxmlformats.org/officeDocument/2006/relationships/tags" Target="../tags/tag923.xml"/><Relationship Id="rId9" Type="http://schemas.openxmlformats.org/officeDocument/2006/relationships/tags" Target="../tags/tag928.xml"/><Relationship Id="rId14" Type="http://schemas.openxmlformats.org/officeDocument/2006/relationships/tags" Target="../tags/tag933.xml"/></Relationships>
</file>

<file path=ppt/slides/_rels/slide64.xml.rels><?xml version="1.0" encoding="UTF-8" standalone="yes"?>
<Relationships xmlns="http://schemas.openxmlformats.org/package/2006/relationships"><Relationship Id="rId8" Type="http://schemas.openxmlformats.org/officeDocument/2006/relationships/tags" Target="../tags/tag941.xml"/><Relationship Id="rId13" Type="http://schemas.openxmlformats.org/officeDocument/2006/relationships/tags" Target="../tags/tag946.xml"/><Relationship Id="rId3" Type="http://schemas.openxmlformats.org/officeDocument/2006/relationships/tags" Target="../tags/tag936.xml"/><Relationship Id="rId7" Type="http://schemas.openxmlformats.org/officeDocument/2006/relationships/tags" Target="../tags/tag940.xml"/><Relationship Id="rId12" Type="http://schemas.openxmlformats.org/officeDocument/2006/relationships/tags" Target="../tags/tag945.xml"/><Relationship Id="rId17" Type="http://schemas.openxmlformats.org/officeDocument/2006/relationships/image" Target="../media/image4.png"/><Relationship Id="rId2" Type="http://schemas.openxmlformats.org/officeDocument/2006/relationships/tags" Target="../tags/tag935.xml"/><Relationship Id="rId16" Type="http://schemas.openxmlformats.org/officeDocument/2006/relationships/image" Target="../media/image3.png"/><Relationship Id="rId1" Type="http://schemas.openxmlformats.org/officeDocument/2006/relationships/tags" Target="../tags/tag934.xml"/><Relationship Id="rId6" Type="http://schemas.openxmlformats.org/officeDocument/2006/relationships/tags" Target="../tags/tag939.xml"/><Relationship Id="rId11" Type="http://schemas.openxmlformats.org/officeDocument/2006/relationships/tags" Target="../tags/tag944.xml"/><Relationship Id="rId5" Type="http://schemas.openxmlformats.org/officeDocument/2006/relationships/tags" Target="../tags/tag938.xml"/><Relationship Id="rId15" Type="http://schemas.openxmlformats.org/officeDocument/2006/relationships/slideLayout" Target="../slideLayouts/slideLayout7.xml"/><Relationship Id="rId10" Type="http://schemas.openxmlformats.org/officeDocument/2006/relationships/tags" Target="../tags/tag943.xml"/><Relationship Id="rId4" Type="http://schemas.openxmlformats.org/officeDocument/2006/relationships/tags" Target="../tags/tag937.xml"/><Relationship Id="rId9" Type="http://schemas.openxmlformats.org/officeDocument/2006/relationships/tags" Target="../tags/tag942.xml"/><Relationship Id="rId14" Type="http://schemas.openxmlformats.org/officeDocument/2006/relationships/tags" Target="../tags/tag947.xml"/></Relationships>
</file>

<file path=ppt/slides/_rels/slide65.xml.rels><?xml version="1.0" encoding="UTF-8" standalone="yes"?>
<Relationships xmlns="http://schemas.openxmlformats.org/package/2006/relationships"><Relationship Id="rId8" Type="http://schemas.openxmlformats.org/officeDocument/2006/relationships/tags" Target="../tags/tag955.xml"/><Relationship Id="rId13" Type="http://schemas.openxmlformats.org/officeDocument/2006/relationships/tags" Target="../tags/tag960.xml"/><Relationship Id="rId3" Type="http://schemas.openxmlformats.org/officeDocument/2006/relationships/tags" Target="../tags/tag950.xml"/><Relationship Id="rId7" Type="http://schemas.openxmlformats.org/officeDocument/2006/relationships/tags" Target="../tags/tag954.xml"/><Relationship Id="rId12" Type="http://schemas.openxmlformats.org/officeDocument/2006/relationships/tags" Target="../tags/tag959.xml"/><Relationship Id="rId17" Type="http://schemas.openxmlformats.org/officeDocument/2006/relationships/image" Target="../media/image4.png"/><Relationship Id="rId2" Type="http://schemas.openxmlformats.org/officeDocument/2006/relationships/tags" Target="../tags/tag949.xml"/><Relationship Id="rId16" Type="http://schemas.openxmlformats.org/officeDocument/2006/relationships/image" Target="../media/image3.png"/><Relationship Id="rId1" Type="http://schemas.openxmlformats.org/officeDocument/2006/relationships/tags" Target="../tags/tag948.xml"/><Relationship Id="rId6" Type="http://schemas.openxmlformats.org/officeDocument/2006/relationships/tags" Target="../tags/tag953.xml"/><Relationship Id="rId11" Type="http://schemas.openxmlformats.org/officeDocument/2006/relationships/tags" Target="../tags/tag958.xml"/><Relationship Id="rId5" Type="http://schemas.openxmlformats.org/officeDocument/2006/relationships/tags" Target="../tags/tag952.xml"/><Relationship Id="rId15" Type="http://schemas.openxmlformats.org/officeDocument/2006/relationships/slideLayout" Target="../slideLayouts/slideLayout7.xml"/><Relationship Id="rId10" Type="http://schemas.openxmlformats.org/officeDocument/2006/relationships/tags" Target="../tags/tag957.xml"/><Relationship Id="rId4" Type="http://schemas.openxmlformats.org/officeDocument/2006/relationships/tags" Target="../tags/tag951.xml"/><Relationship Id="rId9" Type="http://schemas.openxmlformats.org/officeDocument/2006/relationships/tags" Target="../tags/tag956.xml"/><Relationship Id="rId14" Type="http://schemas.openxmlformats.org/officeDocument/2006/relationships/tags" Target="../tags/tag961.xml"/></Relationships>
</file>

<file path=ppt/slides/_rels/slide66.xml.rels><?xml version="1.0" encoding="UTF-8" standalone="yes"?>
<Relationships xmlns="http://schemas.openxmlformats.org/package/2006/relationships"><Relationship Id="rId8" Type="http://schemas.openxmlformats.org/officeDocument/2006/relationships/tags" Target="../tags/tag969.xml"/><Relationship Id="rId13" Type="http://schemas.openxmlformats.org/officeDocument/2006/relationships/tags" Target="../tags/tag974.xml"/><Relationship Id="rId3" Type="http://schemas.openxmlformats.org/officeDocument/2006/relationships/tags" Target="../tags/tag964.xml"/><Relationship Id="rId7" Type="http://schemas.openxmlformats.org/officeDocument/2006/relationships/tags" Target="../tags/tag968.xml"/><Relationship Id="rId12" Type="http://schemas.openxmlformats.org/officeDocument/2006/relationships/tags" Target="../tags/tag973.xml"/><Relationship Id="rId17" Type="http://schemas.openxmlformats.org/officeDocument/2006/relationships/image" Target="../media/image4.png"/><Relationship Id="rId2" Type="http://schemas.openxmlformats.org/officeDocument/2006/relationships/tags" Target="../tags/tag963.xml"/><Relationship Id="rId16" Type="http://schemas.openxmlformats.org/officeDocument/2006/relationships/image" Target="../media/image3.png"/><Relationship Id="rId1" Type="http://schemas.openxmlformats.org/officeDocument/2006/relationships/tags" Target="../tags/tag962.xml"/><Relationship Id="rId6" Type="http://schemas.openxmlformats.org/officeDocument/2006/relationships/tags" Target="../tags/tag967.xml"/><Relationship Id="rId11" Type="http://schemas.openxmlformats.org/officeDocument/2006/relationships/tags" Target="../tags/tag972.xml"/><Relationship Id="rId5" Type="http://schemas.openxmlformats.org/officeDocument/2006/relationships/tags" Target="../tags/tag966.xml"/><Relationship Id="rId15" Type="http://schemas.openxmlformats.org/officeDocument/2006/relationships/slideLayout" Target="../slideLayouts/slideLayout7.xml"/><Relationship Id="rId10" Type="http://schemas.openxmlformats.org/officeDocument/2006/relationships/tags" Target="../tags/tag971.xml"/><Relationship Id="rId4" Type="http://schemas.openxmlformats.org/officeDocument/2006/relationships/tags" Target="../tags/tag965.xml"/><Relationship Id="rId9" Type="http://schemas.openxmlformats.org/officeDocument/2006/relationships/tags" Target="../tags/tag970.xml"/><Relationship Id="rId14" Type="http://schemas.openxmlformats.org/officeDocument/2006/relationships/tags" Target="../tags/tag975.xml"/></Relationships>
</file>

<file path=ppt/slides/_rels/slide67.xml.rels><?xml version="1.0" encoding="UTF-8" standalone="yes"?>
<Relationships xmlns="http://schemas.openxmlformats.org/package/2006/relationships"><Relationship Id="rId8" Type="http://schemas.openxmlformats.org/officeDocument/2006/relationships/tags" Target="../tags/tag983.xml"/><Relationship Id="rId13" Type="http://schemas.openxmlformats.org/officeDocument/2006/relationships/tags" Target="../tags/tag988.xml"/><Relationship Id="rId3" Type="http://schemas.openxmlformats.org/officeDocument/2006/relationships/tags" Target="../tags/tag978.xml"/><Relationship Id="rId7" Type="http://schemas.openxmlformats.org/officeDocument/2006/relationships/tags" Target="../tags/tag982.xml"/><Relationship Id="rId12" Type="http://schemas.openxmlformats.org/officeDocument/2006/relationships/tags" Target="../tags/tag987.xml"/><Relationship Id="rId17" Type="http://schemas.openxmlformats.org/officeDocument/2006/relationships/image" Target="../media/image4.png"/><Relationship Id="rId2" Type="http://schemas.openxmlformats.org/officeDocument/2006/relationships/tags" Target="../tags/tag977.xml"/><Relationship Id="rId16" Type="http://schemas.openxmlformats.org/officeDocument/2006/relationships/image" Target="../media/image3.png"/><Relationship Id="rId1" Type="http://schemas.openxmlformats.org/officeDocument/2006/relationships/tags" Target="../tags/tag976.xml"/><Relationship Id="rId6" Type="http://schemas.openxmlformats.org/officeDocument/2006/relationships/tags" Target="../tags/tag981.xml"/><Relationship Id="rId11" Type="http://schemas.openxmlformats.org/officeDocument/2006/relationships/tags" Target="../tags/tag986.xml"/><Relationship Id="rId5" Type="http://schemas.openxmlformats.org/officeDocument/2006/relationships/tags" Target="../tags/tag980.xml"/><Relationship Id="rId15" Type="http://schemas.openxmlformats.org/officeDocument/2006/relationships/slideLayout" Target="../slideLayouts/slideLayout7.xml"/><Relationship Id="rId10" Type="http://schemas.openxmlformats.org/officeDocument/2006/relationships/tags" Target="../tags/tag985.xml"/><Relationship Id="rId4" Type="http://schemas.openxmlformats.org/officeDocument/2006/relationships/tags" Target="../tags/tag979.xml"/><Relationship Id="rId9" Type="http://schemas.openxmlformats.org/officeDocument/2006/relationships/tags" Target="../tags/tag984.xml"/><Relationship Id="rId14" Type="http://schemas.openxmlformats.org/officeDocument/2006/relationships/tags" Target="../tags/tag989.xml"/></Relationships>
</file>

<file path=ppt/slides/_rels/slide68.xml.rels><?xml version="1.0" encoding="UTF-8" standalone="yes"?>
<Relationships xmlns="http://schemas.openxmlformats.org/package/2006/relationships"><Relationship Id="rId8" Type="http://schemas.openxmlformats.org/officeDocument/2006/relationships/tags" Target="../tags/tag997.xml"/><Relationship Id="rId13" Type="http://schemas.openxmlformats.org/officeDocument/2006/relationships/tags" Target="../tags/tag1002.xml"/><Relationship Id="rId18" Type="http://schemas.openxmlformats.org/officeDocument/2006/relationships/image" Target="../media/image22.png"/><Relationship Id="rId3" Type="http://schemas.openxmlformats.org/officeDocument/2006/relationships/tags" Target="../tags/tag992.xml"/><Relationship Id="rId7" Type="http://schemas.openxmlformats.org/officeDocument/2006/relationships/tags" Target="../tags/tag996.xml"/><Relationship Id="rId12" Type="http://schemas.openxmlformats.org/officeDocument/2006/relationships/tags" Target="../tags/tag1001.xml"/><Relationship Id="rId17" Type="http://schemas.openxmlformats.org/officeDocument/2006/relationships/image" Target="../media/image4.png"/><Relationship Id="rId2" Type="http://schemas.openxmlformats.org/officeDocument/2006/relationships/tags" Target="../tags/tag991.xml"/><Relationship Id="rId16" Type="http://schemas.openxmlformats.org/officeDocument/2006/relationships/image" Target="../media/image3.png"/><Relationship Id="rId1" Type="http://schemas.openxmlformats.org/officeDocument/2006/relationships/tags" Target="../tags/tag990.xml"/><Relationship Id="rId6" Type="http://schemas.openxmlformats.org/officeDocument/2006/relationships/tags" Target="../tags/tag995.xml"/><Relationship Id="rId11" Type="http://schemas.openxmlformats.org/officeDocument/2006/relationships/tags" Target="../tags/tag1000.xml"/><Relationship Id="rId5" Type="http://schemas.openxmlformats.org/officeDocument/2006/relationships/tags" Target="../tags/tag994.xml"/><Relationship Id="rId15" Type="http://schemas.openxmlformats.org/officeDocument/2006/relationships/slideLayout" Target="../slideLayouts/slideLayout7.xml"/><Relationship Id="rId10" Type="http://schemas.openxmlformats.org/officeDocument/2006/relationships/tags" Target="../tags/tag999.xml"/><Relationship Id="rId4" Type="http://schemas.openxmlformats.org/officeDocument/2006/relationships/tags" Target="../tags/tag993.xml"/><Relationship Id="rId9" Type="http://schemas.openxmlformats.org/officeDocument/2006/relationships/tags" Target="../tags/tag998.xml"/><Relationship Id="rId14" Type="http://schemas.openxmlformats.org/officeDocument/2006/relationships/tags" Target="../tags/tag1003.xml"/></Relationships>
</file>

<file path=ppt/slides/_rels/slide69.xml.rels><?xml version="1.0" encoding="UTF-8" standalone="yes"?>
<Relationships xmlns="http://schemas.openxmlformats.org/package/2006/relationships"><Relationship Id="rId8" Type="http://schemas.openxmlformats.org/officeDocument/2006/relationships/tags" Target="../tags/tag1011.xml"/><Relationship Id="rId13" Type="http://schemas.openxmlformats.org/officeDocument/2006/relationships/tags" Target="../tags/tag1016.xml"/><Relationship Id="rId3" Type="http://schemas.openxmlformats.org/officeDocument/2006/relationships/tags" Target="../tags/tag1006.xml"/><Relationship Id="rId7" Type="http://schemas.openxmlformats.org/officeDocument/2006/relationships/tags" Target="../tags/tag1010.xml"/><Relationship Id="rId12" Type="http://schemas.openxmlformats.org/officeDocument/2006/relationships/tags" Target="../tags/tag1015.xml"/><Relationship Id="rId17" Type="http://schemas.openxmlformats.org/officeDocument/2006/relationships/image" Target="../media/image4.png"/><Relationship Id="rId2" Type="http://schemas.openxmlformats.org/officeDocument/2006/relationships/tags" Target="../tags/tag1005.xml"/><Relationship Id="rId16" Type="http://schemas.openxmlformats.org/officeDocument/2006/relationships/image" Target="../media/image3.png"/><Relationship Id="rId1" Type="http://schemas.openxmlformats.org/officeDocument/2006/relationships/tags" Target="../tags/tag1004.xml"/><Relationship Id="rId6" Type="http://schemas.openxmlformats.org/officeDocument/2006/relationships/tags" Target="../tags/tag1009.xml"/><Relationship Id="rId11" Type="http://schemas.openxmlformats.org/officeDocument/2006/relationships/tags" Target="../tags/tag1014.xml"/><Relationship Id="rId5" Type="http://schemas.openxmlformats.org/officeDocument/2006/relationships/tags" Target="../tags/tag1008.xml"/><Relationship Id="rId15" Type="http://schemas.openxmlformats.org/officeDocument/2006/relationships/slideLayout" Target="../slideLayouts/slideLayout7.xml"/><Relationship Id="rId10" Type="http://schemas.openxmlformats.org/officeDocument/2006/relationships/tags" Target="../tags/tag1013.xml"/><Relationship Id="rId4" Type="http://schemas.openxmlformats.org/officeDocument/2006/relationships/tags" Target="../tags/tag1007.xml"/><Relationship Id="rId9" Type="http://schemas.openxmlformats.org/officeDocument/2006/relationships/tags" Target="../tags/tag1012.xml"/><Relationship Id="rId14" Type="http://schemas.openxmlformats.org/officeDocument/2006/relationships/tags" Target="../tags/tag1017.xml"/></Relationships>
</file>

<file path=ppt/slides/_rels/slide7.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openxmlformats.org/officeDocument/2006/relationships/image" Target="../media/image4.png"/><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image" Target="../media/image3.png"/><Relationship Id="rId2" Type="http://schemas.openxmlformats.org/officeDocument/2006/relationships/tags" Target="../tags/tag136.xml"/><Relationship Id="rId16" Type="http://schemas.openxmlformats.org/officeDocument/2006/relationships/notesSlide" Target="../notesSlides/notesSlide1.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Layout" Target="../slideLayouts/slideLayout7.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70.xml.rels><?xml version="1.0" encoding="UTF-8" standalone="yes"?>
<Relationships xmlns="http://schemas.openxmlformats.org/package/2006/relationships"><Relationship Id="rId8" Type="http://schemas.openxmlformats.org/officeDocument/2006/relationships/tags" Target="../tags/tag1025.xml"/><Relationship Id="rId13" Type="http://schemas.openxmlformats.org/officeDocument/2006/relationships/tags" Target="../tags/tag1030.xml"/><Relationship Id="rId3" Type="http://schemas.openxmlformats.org/officeDocument/2006/relationships/tags" Target="../tags/tag1020.xml"/><Relationship Id="rId7" Type="http://schemas.openxmlformats.org/officeDocument/2006/relationships/tags" Target="../tags/tag1024.xml"/><Relationship Id="rId12" Type="http://schemas.openxmlformats.org/officeDocument/2006/relationships/tags" Target="../tags/tag1029.xml"/><Relationship Id="rId17" Type="http://schemas.openxmlformats.org/officeDocument/2006/relationships/image" Target="../media/image4.png"/><Relationship Id="rId2" Type="http://schemas.openxmlformats.org/officeDocument/2006/relationships/tags" Target="../tags/tag1019.xml"/><Relationship Id="rId16" Type="http://schemas.openxmlformats.org/officeDocument/2006/relationships/image" Target="../media/image3.png"/><Relationship Id="rId1" Type="http://schemas.openxmlformats.org/officeDocument/2006/relationships/tags" Target="../tags/tag1018.xml"/><Relationship Id="rId6" Type="http://schemas.openxmlformats.org/officeDocument/2006/relationships/tags" Target="../tags/tag1023.xml"/><Relationship Id="rId11" Type="http://schemas.openxmlformats.org/officeDocument/2006/relationships/tags" Target="../tags/tag1028.xml"/><Relationship Id="rId5" Type="http://schemas.openxmlformats.org/officeDocument/2006/relationships/tags" Target="../tags/tag1022.xml"/><Relationship Id="rId15" Type="http://schemas.openxmlformats.org/officeDocument/2006/relationships/slideLayout" Target="../slideLayouts/slideLayout7.xml"/><Relationship Id="rId10" Type="http://schemas.openxmlformats.org/officeDocument/2006/relationships/tags" Target="../tags/tag1027.xml"/><Relationship Id="rId4" Type="http://schemas.openxmlformats.org/officeDocument/2006/relationships/tags" Target="../tags/tag1021.xml"/><Relationship Id="rId9" Type="http://schemas.openxmlformats.org/officeDocument/2006/relationships/tags" Target="../tags/tag1026.xml"/><Relationship Id="rId14" Type="http://schemas.openxmlformats.org/officeDocument/2006/relationships/tags" Target="../tags/tag1031.xml"/></Relationships>
</file>

<file path=ppt/slides/_rels/slide71.xml.rels><?xml version="1.0" encoding="UTF-8" standalone="yes"?>
<Relationships xmlns="http://schemas.openxmlformats.org/package/2006/relationships"><Relationship Id="rId8" Type="http://schemas.openxmlformats.org/officeDocument/2006/relationships/tags" Target="../tags/tag1039.xml"/><Relationship Id="rId13" Type="http://schemas.openxmlformats.org/officeDocument/2006/relationships/tags" Target="../tags/tag1044.xml"/><Relationship Id="rId3" Type="http://schemas.openxmlformats.org/officeDocument/2006/relationships/tags" Target="../tags/tag1034.xml"/><Relationship Id="rId7" Type="http://schemas.openxmlformats.org/officeDocument/2006/relationships/tags" Target="../tags/tag1038.xml"/><Relationship Id="rId12" Type="http://schemas.openxmlformats.org/officeDocument/2006/relationships/tags" Target="../tags/tag1043.xml"/><Relationship Id="rId17" Type="http://schemas.openxmlformats.org/officeDocument/2006/relationships/image" Target="../media/image4.png"/><Relationship Id="rId2" Type="http://schemas.openxmlformats.org/officeDocument/2006/relationships/tags" Target="../tags/tag1033.xml"/><Relationship Id="rId16" Type="http://schemas.openxmlformats.org/officeDocument/2006/relationships/image" Target="../media/image3.png"/><Relationship Id="rId1" Type="http://schemas.openxmlformats.org/officeDocument/2006/relationships/tags" Target="../tags/tag1032.xml"/><Relationship Id="rId6" Type="http://schemas.openxmlformats.org/officeDocument/2006/relationships/tags" Target="../tags/tag1037.xml"/><Relationship Id="rId11" Type="http://schemas.openxmlformats.org/officeDocument/2006/relationships/tags" Target="../tags/tag1042.xml"/><Relationship Id="rId5" Type="http://schemas.openxmlformats.org/officeDocument/2006/relationships/tags" Target="../tags/tag1036.xml"/><Relationship Id="rId15" Type="http://schemas.openxmlformats.org/officeDocument/2006/relationships/slideLayout" Target="../slideLayouts/slideLayout7.xml"/><Relationship Id="rId10" Type="http://schemas.openxmlformats.org/officeDocument/2006/relationships/tags" Target="../tags/tag1041.xml"/><Relationship Id="rId4" Type="http://schemas.openxmlformats.org/officeDocument/2006/relationships/tags" Target="../tags/tag1035.xml"/><Relationship Id="rId9" Type="http://schemas.openxmlformats.org/officeDocument/2006/relationships/tags" Target="../tags/tag1040.xml"/><Relationship Id="rId14" Type="http://schemas.openxmlformats.org/officeDocument/2006/relationships/tags" Target="../tags/tag1045.xml"/></Relationships>
</file>

<file path=ppt/slides/_rels/slide72.xml.rels><?xml version="1.0" encoding="UTF-8" standalone="yes"?>
<Relationships xmlns="http://schemas.openxmlformats.org/package/2006/relationships"><Relationship Id="rId8" Type="http://schemas.openxmlformats.org/officeDocument/2006/relationships/tags" Target="../tags/tag1053.xml"/><Relationship Id="rId13" Type="http://schemas.openxmlformats.org/officeDocument/2006/relationships/tags" Target="../tags/tag1058.xml"/><Relationship Id="rId18" Type="http://schemas.openxmlformats.org/officeDocument/2006/relationships/image" Target="../media/image23.png"/><Relationship Id="rId3" Type="http://schemas.openxmlformats.org/officeDocument/2006/relationships/tags" Target="../tags/tag1048.xml"/><Relationship Id="rId7" Type="http://schemas.openxmlformats.org/officeDocument/2006/relationships/tags" Target="../tags/tag1052.xml"/><Relationship Id="rId12" Type="http://schemas.openxmlformats.org/officeDocument/2006/relationships/tags" Target="../tags/tag1057.xml"/><Relationship Id="rId17" Type="http://schemas.openxmlformats.org/officeDocument/2006/relationships/image" Target="../media/image4.png"/><Relationship Id="rId2" Type="http://schemas.openxmlformats.org/officeDocument/2006/relationships/tags" Target="../tags/tag1047.xml"/><Relationship Id="rId16" Type="http://schemas.openxmlformats.org/officeDocument/2006/relationships/image" Target="../media/image3.png"/><Relationship Id="rId1" Type="http://schemas.openxmlformats.org/officeDocument/2006/relationships/tags" Target="../tags/tag1046.xml"/><Relationship Id="rId6" Type="http://schemas.openxmlformats.org/officeDocument/2006/relationships/tags" Target="../tags/tag1051.xml"/><Relationship Id="rId11" Type="http://schemas.openxmlformats.org/officeDocument/2006/relationships/tags" Target="../tags/tag1056.xml"/><Relationship Id="rId5" Type="http://schemas.openxmlformats.org/officeDocument/2006/relationships/tags" Target="../tags/tag1050.xml"/><Relationship Id="rId15" Type="http://schemas.openxmlformats.org/officeDocument/2006/relationships/slideLayout" Target="../slideLayouts/slideLayout7.xml"/><Relationship Id="rId10" Type="http://schemas.openxmlformats.org/officeDocument/2006/relationships/tags" Target="../tags/tag1055.xml"/><Relationship Id="rId4" Type="http://schemas.openxmlformats.org/officeDocument/2006/relationships/tags" Target="../tags/tag1049.xml"/><Relationship Id="rId9" Type="http://schemas.openxmlformats.org/officeDocument/2006/relationships/tags" Target="../tags/tag1054.xml"/><Relationship Id="rId14" Type="http://schemas.openxmlformats.org/officeDocument/2006/relationships/tags" Target="../tags/tag1059.xml"/></Relationships>
</file>

<file path=ppt/slides/_rels/slide73.xml.rels><?xml version="1.0" encoding="UTF-8" standalone="yes"?>
<Relationships xmlns="http://schemas.openxmlformats.org/package/2006/relationships"><Relationship Id="rId8" Type="http://schemas.openxmlformats.org/officeDocument/2006/relationships/tags" Target="../tags/tag1067.xml"/><Relationship Id="rId13" Type="http://schemas.openxmlformats.org/officeDocument/2006/relationships/tags" Target="../tags/tag1072.xml"/><Relationship Id="rId3" Type="http://schemas.openxmlformats.org/officeDocument/2006/relationships/tags" Target="../tags/tag1062.xml"/><Relationship Id="rId7" Type="http://schemas.openxmlformats.org/officeDocument/2006/relationships/tags" Target="../tags/tag1066.xml"/><Relationship Id="rId12" Type="http://schemas.openxmlformats.org/officeDocument/2006/relationships/tags" Target="../tags/tag1071.xml"/><Relationship Id="rId17" Type="http://schemas.openxmlformats.org/officeDocument/2006/relationships/image" Target="../media/image4.png"/><Relationship Id="rId2" Type="http://schemas.openxmlformats.org/officeDocument/2006/relationships/tags" Target="../tags/tag1061.xml"/><Relationship Id="rId16" Type="http://schemas.openxmlformats.org/officeDocument/2006/relationships/image" Target="../media/image3.png"/><Relationship Id="rId1" Type="http://schemas.openxmlformats.org/officeDocument/2006/relationships/tags" Target="../tags/tag1060.xml"/><Relationship Id="rId6" Type="http://schemas.openxmlformats.org/officeDocument/2006/relationships/tags" Target="../tags/tag1065.xml"/><Relationship Id="rId11" Type="http://schemas.openxmlformats.org/officeDocument/2006/relationships/tags" Target="../tags/tag1070.xml"/><Relationship Id="rId5" Type="http://schemas.openxmlformats.org/officeDocument/2006/relationships/tags" Target="../tags/tag1064.xml"/><Relationship Id="rId15" Type="http://schemas.openxmlformats.org/officeDocument/2006/relationships/slideLayout" Target="../slideLayouts/slideLayout7.xml"/><Relationship Id="rId10" Type="http://schemas.openxmlformats.org/officeDocument/2006/relationships/tags" Target="../tags/tag1069.xml"/><Relationship Id="rId4" Type="http://schemas.openxmlformats.org/officeDocument/2006/relationships/tags" Target="../tags/tag1063.xml"/><Relationship Id="rId9" Type="http://schemas.openxmlformats.org/officeDocument/2006/relationships/tags" Target="../tags/tag1068.xml"/><Relationship Id="rId14" Type="http://schemas.openxmlformats.org/officeDocument/2006/relationships/tags" Target="../tags/tag1073.xml"/></Relationships>
</file>

<file path=ppt/slides/_rels/slide74.xml.rels><?xml version="1.0" encoding="UTF-8" standalone="yes"?>
<Relationships xmlns="http://schemas.openxmlformats.org/package/2006/relationships"><Relationship Id="rId8" Type="http://schemas.openxmlformats.org/officeDocument/2006/relationships/tags" Target="../tags/tag1081.xml"/><Relationship Id="rId13" Type="http://schemas.openxmlformats.org/officeDocument/2006/relationships/tags" Target="../tags/tag1086.xml"/><Relationship Id="rId3" Type="http://schemas.openxmlformats.org/officeDocument/2006/relationships/tags" Target="../tags/tag1076.xml"/><Relationship Id="rId7" Type="http://schemas.openxmlformats.org/officeDocument/2006/relationships/tags" Target="../tags/tag1080.xml"/><Relationship Id="rId12" Type="http://schemas.openxmlformats.org/officeDocument/2006/relationships/tags" Target="../tags/tag1085.xml"/><Relationship Id="rId17" Type="http://schemas.openxmlformats.org/officeDocument/2006/relationships/image" Target="../media/image4.png"/><Relationship Id="rId2" Type="http://schemas.openxmlformats.org/officeDocument/2006/relationships/tags" Target="../tags/tag1075.xml"/><Relationship Id="rId16" Type="http://schemas.openxmlformats.org/officeDocument/2006/relationships/image" Target="../media/image3.png"/><Relationship Id="rId1" Type="http://schemas.openxmlformats.org/officeDocument/2006/relationships/tags" Target="../tags/tag1074.xml"/><Relationship Id="rId6" Type="http://schemas.openxmlformats.org/officeDocument/2006/relationships/tags" Target="../tags/tag1079.xml"/><Relationship Id="rId11" Type="http://schemas.openxmlformats.org/officeDocument/2006/relationships/tags" Target="../tags/tag1084.xml"/><Relationship Id="rId5" Type="http://schemas.openxmlformats.org/officeDocument/2006/relationships/tags" Target="../tags/tag1078.xml"/><Relationship Id="rId15" Type="http://schemas.openxmlformats.org/officeDocument/2006/relationships/slideLayout" Target="../slideLayouts/slideLayout7.xml"/><Relationship Id="rId10" Type="http://schemas.openxmlformats.org/officeDocument/2006/relationships/tags" Target="../tags/tag1083.xml"/><Relationship Id="rId4" Type="http://schemas.openxmlformats.org/officeDocument/2006/relationships/tags" Target="../tags/tag1077.xml"/><Relationship Id="rId9" Type="http://schemas.openxmlformats.org/officeDocument/2006/relationships/tags" Target="../tags/tag1082.xml"/><Relationship Id="rId14" Type="http://schemas.openxmlformats.org/officeDocument/2006/relationships/tags" Target="../tags/tag1087.xml"/></Relationships>
</file>

<file path=ppt/slides/_rels/slide75.xml.rels><?xml version="1.0" encoding="UTF-8" standalone="yes"?>
<Relationships xmlns="http://schemas.openxmlformats.org/package/2006/relationships"><Relationship Id="rId8" Type="http://schemas.openxmlformats.org/officeDocument/2006/relationships/tags" Target="../tags/tag1095.xml"/><Relationship Id="rId13" Type="http://schemas.openxmlformats.org/officeDocument/2006/relationships/tags" Target="../tags/tag1100.xml"/><Relationship Id="rId3" Type="http://schemas.openxmlformats.org/officeDocument/2006/relationships/tags" Target="../tags/tag1090.xml"/><Relationship Id="rId7" Type="http://schemas.openxmlformats.org/officeDocument/2006/relationships/tags" Target="../tags/tag1094.xml"/><Relationship Id="rId12" Type="http://schemas.openxmlformats.org/officeDocument/2006/relationships/tags" Target="../tags/tag1099.xml"/><Relationship Id="rId17" Type="http://schemas.openxmlformats.org/officeDocument/2006/relationships/image" Target="../media/image4.png"/><Relationship Id="rId2" Type="http://schemas.openxmlformats.org/officeDocument/2006/relationships/tags" Target="../tags/tag1089.xml"/><Relationship Id="rId16" Type="http://schemas.openxmlformats.org/officeDocument/2006/relationships/image" Target="../media/image3.png"/><Relationship Id="rId1" Type="http://schemas.openxmlformats.org/officeDocument/2006/relationships/tags" Target="../tags/tag1088.xml"/><Relationship Id="rId6" Type="http://schemas.openxmlformats.org/officeDocument/2006/relationships/tags" Target="../tags/tag1093.xml"/><Relationship Id="rId11" Type="http://schemas.openxmlformats.org/officeDocument/2006/relationships/tags" Target="../tags/tag1098.xml"/><Relationship Id="rId5" Type="http://schemas.openxmlformats.org/officeDocument/2006/relationships/tags" Target="../tags/tag1092.xml"/><Relationship Id="rId15" Type="http://schemas.openxmlformats.org/officeDocument/2006/relationships/slideLayout" Target="../slideLayouts/slideLayout7.xml"/><Relationship Id="rId10" Type="http://schemas.openxmlformats.org/officeDocument/2006/relationships/tags" Target="../tags/tag1097.xml"/><Relationship Id="rId4" Type="http://schemas.openxmlformats.org/officeDocument/2006/relationships/tags" Target="../tags/tag1091.xml"/><Relationship Id="rId9" Type="http://schemas.openxmlformats.org/officeDocument/2006/relationships/tags" Target="../tags/tag1096.xml"/><Relationship Id="rId14" Type="http://schemas.openxmlformats.org/officeDocument/2006/relationships/tags" Target="../tags/tag1101.xml"/></Relationships>
</file>

<file path=ppt/slides/_rels/slide76.xml.rels><?xml version="1.0" encoding="UTF-8" standalone="yes"?>
<Relationships xmlns="http://schemas.openxmlformats.org/package/2006/relationships"><Relationship Id="rId8" Type="http://schemas.openxmlformats.org/officeDocument/2006/relationships/tags" Target="../tags/tag1109.xml"/><Relationship Id="rId13" Type="http://schemas.openxmlformats.org/officeDocument/2006/relationships/tags" Target="../tags/tag1114.xml"/><Relationship Id="rId3" Type="http://schemas.openxmlformats.org/officeDocument/2006/relationships/tags" Target="../tags/tag1104.xml"/><Relationship Id="rId7" Type="http://schemas.openxmlformats.org/officeDocument/2006/relationships/tags" Target="../tags/tag1108.xml"/><Relationship Id="rId12" Type="http://schemas.openxmlformats.org/officeDocument/2006/relationships/tags" Target="../tags/tag1113.xml"/><Relationship Id="rId17" Type="http://schemas.openxmlformats.org/officeDocument/2006/relationships/image" Target="../media/image4.png"/><Relationship Id="rId2" Type="http://schemas.openxmlformats.org/officeDocument/2006/relationships/tags" Target="../tags/tag1103.xml"/><Relationship Id="rId16" Type="http://schemas.openxmlformats.org/officeDocument/2006/relationships/image" Target="../media/image3.png"/><Relationship Id="rId1" Type="http://schemas.openxmlformats.org/officeDocument/2006/relationships/tags" Target="../tags/tag1102.xml"/><Relationship Id="rId6" Type="http://schemas.openxmlformats.org/officeDocument/2006/relationships/tags" Target="../tags/tag1107.xml"/><Relationship Id="rId11" Type="http://schemas.openxmlformats.org/officeDocument/2006/relationships/tags" Target="../tags/tag1112.xml"/><Relationship Id="rId5" Type="http://schemas.openxmlformats.org/officeDocument/2006/relationships/tags" Target="../tags/tag1106.xml"/><Relationship Id="rId15" Type="http://schemas.openxmlformats.org/officeDocument/2006/relationships/slideLayout" Target="../slideLayouts/slideLayout7.xml"/><Relationship Id="rId10" Type="http://schemas.openxmlformats.org/officeDocument/2006/relationships/tags" Target="../tags/tag1111.xml"/><Relationship Id="rId4" Type="http://schemas.openxmlformats.org/officeDocument/2006/relationships/tags" Target="../tags/tag1105.xml"/><Relationship Id="rId9" Type="http://schemas.openxmlformats.org/officeDocument/2006/relationships/tags" Target="../tags/tag1110.xml"/><Relationship Id="rId14" Type="http://schemas.openxmlformats.org/officeDocument/2006/relationships/tags" Target="../tags/tag1115.xml"/></Relationships>
</file>

<file path=ppt/slides/_rels/slide77.xml.rels><?xml version="1.0" encoding="UTF-8" standalone="yes"?>
<Relationships xmlns="http://schemas.openxmlformats.org/package/2006/relationships"><Relationship Id="rId8" Type="http://schemas.openxmlformats.org/officeDocument/2006/relationships/tags" Target="../tags/tag1123.xml"/><Relationship Id="rId13" Type="http://schemas.openxmlformats.org/officeDocument/2006/relationships/tags" Target="../tags/tag1128.xml"/><Relationship Id="rId3" Type="http://schemas.openxmlformats.org/officeDocument/2006/relationships/tags" Target="../tags/tag1118.xml"/><Relationship Id="rId7" Type="http://schemas.openxmlformats.org/officeDocument/2006/relationships/tags" Target="../tags/tag1122.xml"/><Relationship Id="rId12" Type="http://schemas.openxmlformats.org/officeDocument/2006/relationships/tags" Target="../tags/tag1127.xml"/><Relationship Id="rId17" Type="http://schemas.openxmlformats.org/officeDocument/2006/relationships/image" Target="../media/image4.png"/><Relationship Id="rId2" Type="http://schemas.openxmlformats.org/officeDocument/2006/relationships/tags" Target="../tags/tag1117.xml"/><Relationship Id="rId16" Type="http://schemas.openxmlformats.org/officeDocument/2006/relationships/image" Target="../media/image3.png"/><Relationship Id="rId1" Type="http://schemas.openxmlformats.org/officeDocument/2006/relationships/tags" Target="../tags/tag1116.xml"/><Relationship Id="rId6" Type="http://schemas.openxmlformats.org/officeDocument/2006/relationships/tags" Target="../tags/tag1121.xml"/><Relationship Id="rId11" Type="http://schemas.openxmlformats.org/officeDocument/2006/relationships/tags" Target="../tags/tag1126.xml"/><Relationship Id="rId5" Type="http://schemas.openxmlformats.org/officeDocument/2006/relationships/tags" Target="../tags/tag1120.xml"/><Relationship Id="rId15" Type="http://schemas.openxmlformats.org/officeDocument/2006/relationships/slideLayout" Target="../slideLayouts/slideLayout7.xml"/><Relationship Id="rId10" Type="http://schemas.openxmlformats.org/officeDocument/2006/relationships/tags" Target="../tags/tag1125.xml"/><Relationship Id="rId4" Type="http://schemas.openxmlformats.org/officeDocument/2006/relationships/tags" Target="../tags/tag1119.xml"/><Relationship Id="rId9" Type="http://schemas.openxmlformats.org/officeDocument/2006/relationships/tags" Target="../tags/tag1124.xml"/><Relationship Id="rId14" Type="http://schemas.openxmlformats.org/officeDocument/2006/relationships/tags" Target="../tags/tag1129.xml"/></Relationships>
</file>

<file path=ppt/slides/_rels/slide78.xml.rels><?xml version="1.0" encoding="UTF-8" standalone="yes"?>
<Relationships xmlns="http://schemas.openxmlformats.org/package/2006/relationships"><Relationship Id="rId8" Type="http://schemas.openxmlformats.org/officeDocument/2006/relationships/tags" Target="../tags/tag1137.xml"/><Relationship Id="rId13" Type="http://schemas.openxmlformats.org/officeDocument/2006/relationships/tags" Target="../tags/tag1142.xml"/><Relationship Id="rId3" Type="http://schemas.openxmlformats.org/officeDocument/2006/relationships/tags" Target="../tags/tag1132.xml"/><Relationship Id="rId7" Type="http://schemas.openxmlformats.org/officeDocument/2006/relationships/tags" Target="../tags/tag1136.xml"/><Relationship Id="rId12" Type="http://schemas.openxmlformats.org/officeDocument/2006/relationships/tags" Target="../tags/tag1141.xml"/><Relationship Id="rId17" Type="http://schemas.openxmlformats.org/officeDocument/2006/relationships/image" Target="../media/image4.png"/><Relationship Id="rId2" Type="http://schemas.openxmlformats.org/officeDocument/2006/relationships/tags" Target="../tags/tag1131.xml"/><Relationship Id="rId16" Type="http://schemas.openxmlformats.org/officeDocument/2006/relationships/image" Target="../media/image3.png"/><Relationship Id="rId1" Type="http://schemas.openxmlformats.org/officeDocument/2006/relationships/tags" Target="../tags/tag1130.xml"/><Relationship Id="rId6" Type="http://schemas.openxmlformats.org/officeDocument/2006/relationships/tags" Target="../tags/tag1135.xml"/><Relationship Id="rId11" Type="http://schemas.openxmlformats.org/officeDocument/2006/relationships/tags" Target="../tags/tag1140.xml"/><Relationship Id="rId5" Type="http://schemas.openxmlformats.org/officeDocument/2006/relationships/tags" Target="../tags/tag1134.xml"/><Relationship Id="rId15" Type="http://schemas.openxmlformats.org/officeDocument/2006/relationships/slideLayout" Target="../slideLayouts/slideLayout7.xml"/><Relationship Id="rId10" Type="http://schemas.openxmlformats.org/officeDocument/2006/relationships/tags" Target="../tags/tag1139.xml"/><Relationship Id="rId4" Type="http://schemas.openxmlformats.org/officeDocument/2006/relationships/tags" Target="../tags/tag1133.xml"/><Relationship Id="rId9" Type="http://schemas.openxmlformats.org/officeDocument/2006/relationships/tags" Target="../tags/tag1138.xml"/><Relationship Id="rId14" Type="http://schemas.openxmlformats.org/officeDocument/2006/relationships/tags" Target="../tags/tag1143.xml"/></Relationships>
</file>

<file path=ppt/slides/_rels/slide79.xml.rels><?xml version="1.0" encoding="UTF-8" standalone="yes"?>
<Relationships xmlns="http://schemas.openxmlformats.org/package/2006/relationships"><Relationship Id="rId8" Type="http://schemas.openxmlformats.org/officeDocument/2006/relationships/tags" Target="../tags/tag1151.xml"/><Relationship Id="rId13" Type="http://schemas.openxmlformats.org/officeDocument/2006/relationships/tags" Target="../tags/tag1156.xml"/><Relationship Id="rId3" Type="http://schemas.openxmlformats.org/officeDocument/2006/relationships/tags" Target="../tags/tag1146.xml"/><Relationship Id="rId7" Type="http://schemas.openxmlformats.org/officeDocument/2006/relationships/tags" Target="../tags/tag1150.xml"/><Relationship Id="rId12" Type="http://schemas.openxmlformats.org/officeDocument/2006/relationships/tags" Target="../tags/tag1155.xml"/><Relationship Id="rId17" Type="http://schemas.openxmlformats.org/officeDocument/2006/relationships/image" Target="../media/image4.png"/><Relationship Id="rId2" Type="http://schemas.openxmlformats.org/officeDocument/2006/relationships/tags" Target="../tags/tag1145.xml"/><Relationship Id="rId16" Type="http://schemas.openxmlformats.org/officeDocument/2006/relationships/image" Target="../media/image3.png"/><Relationship Id="rId1" Type="http://schemas.openxmlformats.org/officeDocument/2006/relationships/tags" Target="../tags/tag1144.xml"/><Relationship Id="rId6" Type="http://schemas.openxmlformats.org/officeDocument/2006/relationships/tags" Target="../tags/tag1149.xml"/><Relationship Id="rId11" Type="http://schemas.openxmlformats.org/officeDocument/2006/relationships/tags" Target="../tags/tag1154.xml"/><Relationship Id="rId5" Type="http://schemas.openxmlformats.org/officeDocument/2006/relationships/tags" Target="../tags/tag1148.xml"/><Relationship Id="rId15" Type="http://schemas.openxmlformats.org/officeDocument/2006/relationships/slideLayout" Target="../slideLayouts/slideLayout7.xml"/><Relationship Id="rId10" Type="http://schemas.openxmlformats.org/officeDocument/2006/relationships/tags" Target="../tags/tag1153.xml"/><Relationship Id="rId4" Type="http://schemas.openxmlformats.org/officeDocument/2006/relationships/tags" Target="../tags/tag1147.xml"/><Relationship Id="rId9" Type="http://schemas.openxmlformats.org/officeDocument/2006/relationships/tags" Target="../tags/tag1152.xml"/><Relationship Id="rId14" Type="http://schemas.openxmlformats.org/officeDocument/2006/relationships/tags" Target="../tags/tag1157.xml"/></Relationships>
</file>

<file path=ppt/slides/_rels/slide8.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image" Target="../media/image4.png"/><Relationship Id="rId2" Type="http://schemas.openxmlformats.org/officeDocument/2006/relationships/tags" Target="../tags/tag150.xml"/><Relationship Id="rId16" Type="http://schemas.openxmlformats.org/officeDocument/2006/relationships/image" Target="../media/image3.png"/><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slideLayout" Target="../slideLayouts/slideLayout7.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80.xml.rels><?xml version="1.0" encoding="UTF-8" standalone="yes"?>
<Relationships xmlns="http://schemas.openxmlformats.org/package/2006/relationships"><Relationship Id="rId8" Type="http://schemas.openxmlformats.org/officeDocument/2006/relationships/tags" Target="../tags/tag1165.xml"/><Relationship Id="rId13" Type="http://schemas.openxmlformats.org/officeDocument/2006/relationships/tags" Target="../tags/tag1170.xml"/><Relationship Id="rId3" Type="http://schemas.openxmlformats.org/officeDocument/2006/relationships/tags" Target="../tags/tag1160.xml"/><Relationship Id="rId7" Type="http://schemas.openxmlformats.org/officeDocument/2006/relationships/tags" Target="../tags/tag1164.xml"/><Relationship Id="rId12" Type="http://schemas.openxmlformats.org/officeDocument/2006/relationships/tags" Target="../tags/tag1169.xml"/><Relationship Id="rId17" Type="http://schemas.openxmlformats.org/officeDocument/2006/relationships/image" Target="../media/image4.png"/><Relationship Id="rId2" Type="http://schemas.openxmlformats.org/officeDocument/2006/relationships/tags" Target="../tags/tag1159.xml"/><Relationship Id="rId16" Type="http://schemas.openxmlformats.org/officeDocument/2006/relationships/image" Target="../media/image3.png"/><Relationship Id="rId1" Type="http://schemas.openxmlformats.org/officeDocument/2006/relationships/tags" Target="../tags/tag1158.xml"/><Relationship Id="rId6" Type="http://schemas.openxmlformats.org/officeDocument/2006/relationships/tags" Target="../tags/tag1163.xml"/><Relationship Id="rId11" Type="http://schemas.openxmlformats.org/officeDocument/2006/relationships/tags" Target="../tags/tag1168.xml"/><Relationship Id="rId5" Type="http://schemas.openxmlformats.org/officeDocument/2006/relationships/tags" Target="../tags/tag1162.xml"/><Relationship Id="rId15" Type="http://schemas.openxmlformats.org/officeDocument/2006/relationships/slideLayout" Target="../slideLayouts/slideLayout7.xml"/><Relationship Id="rId10" Type="http://schemas.openxmlformats.org/officeDocument/2006/relationships/tags" Target="../tags/tag1167.xml"/><Relationship Id="rId4" Type="http://schemas.openxmlformats.org/officeDocument/2006/relationships/tags" Target="../tags/tag1161.xml"/><Relationship Id="rId9" Type="http://schemas.openxmlformats.org/officeDocument/2006/relationships/tags" Target="../tags/tag1166.xml"/><Relationship Id="rId14" Type="http://schemas.openxmlformats.org/officeDocument/2006/relationships/tags" Target="../tags/tag1171.xml"/></Relationships>
</file>

<file path=ppt/slides/_rels/slide81.xml.rels><?xml version="1.0" encoding="UTF-8" standalone="yes"?>
<Relationships xmlns="http://schemas.openxmlformats.org/package/2006/relationships"><Relationship Id="rId8" Type="http://schemas.openxmlformats.org/officeDocument/2006/relationships/tags" Target="../tags/tag1179.xml"/><Relationship Id="rId13" Type="http://schemas.openxmlformats.org/officeDocument/2006/relationships/tags" Target="../tags/tag1184.xml"/><Relationship Id="rId3" Type="http://schemas.openxmlformats.org/officeDocument/2006/relationships/tags" Target="../tags/tag1174.xml"/><Relationship Id="rId7" Type="http://schemas.openxmlformats.org/officeDocument/2006/relationships/tags" Target="../tags/tag1178.xml"/><Relationship Id="rId12" Type="http://schemas.openxmlformats.org/officeDocument/2006/relationships/tags" Target="../tags/tag1183.xml"/><Relationship Id="rId17" Type="http://schemas.openxmlformats.org/officeDocument/2006/relationships/image" Target="../media/image4.png"/><Relationship Id="rId2" Type="http://schemas.openxmlformats.org/officeDocument/2006/relationships/tags" Target="../tags/tag1173.xml"/><Relationship Id="rId16" Type="http://schemas.openxmlformats.org/officeDocument/2006/relationships/image" Target="../media/image3.png"/><Relationship Id="rId1" Type="http://schemas.openxmlformats.org/officeDocument/2006/relationships/tags" Target="../tags/tag1172.xml"/><Relationship Id="rId6" Type="http://schemas.openxmlformats.org/officeDocument/2006/relationships/tags" Target="../tags/tag1177.xml"/><Relationship Id="rId11" Type="http://schemas.openxmlformats.org/officeDocument/2006/relationships/tags" Target="../tags/tag1182.xml"/><Relationship Id="rId5" Type="http://schemas.openxmlformats.org/officeDocument/2006/relationships/tags" Target="../tags/tag1176.xml"/><Relationship Id="rId15" Type="http://schemas.openxmlformats.org/officeDocument/2006/relationships/slideLayout" Target="../slideLayouts/slideLayout7.xml"/><Relationship Id="rId10" Type="http://schemas.openxmlformats.org/officeDocument/2006/relationships/tags" Target="../tags/tag1181.xml"/><Relationship Id="rId4" Type="http://schemas.openxmlformats.org/officeDocument/2006/relationships/tags" Target="../tags/tag1175.xml"/><Relationship Id="rId9" Type="http://schemas.openxmlformats.org/officeDocument/2006/relationships/tags" Target="../tags/tag1180.xml"/><Relationship Id="rId14" Type="http://schemas.openxmlformats.org/officeDocument/2006/relationships/tags" Target="../tags/tag1185.xml"/></Relationships>
</file>

<file path=ppt/slides/_rels/slide82.xml.rels><?xml version="1.0" encoding="UTF-8" standalone="yes"?>
<Relationships xmlns="http://schemas.openxmlformats.org/package/2006/relationships"><Relationship Id="rId8" Type="http://schemas.openxmlformats.org/officeDocument/2006/relationships/tags" Target="../tags/tag1193.xml"/><Relationship Id="rId13" Type="http://schemas.openxmlformats.org/officeDocument/2006/relationships/tags" Target="../tags/tag1198.xml"/><Relationship Id="rId3" Type="http://schemas.openxmlformats.org/officeDocument/2006/relationships/tags" Target="../tags/tag1188.xml"/><Relationship Id="rId7" Type="http://schemas.openxmlformats.org/officeDocument/2006/relationships/tags" Target="../tags/tag1192.xml"/><Relationship Id="rId12" Type="http://schemas.openxmlformats.org/officeDocument/2006/relationships/tags" Target="../tags/tag1197.xml"/><Relationship Id="rId17" Type="http://schemas.openxmlformats.org/officeDocument/2006/relationships/image" Target="../media/image4.png"/><Relationship Id="rId2" Type="http://schemas.openxmlformats.org/officeDocument/2006/relationships/tags" Target="../tags/tag1187.xml"/><Relationship Id="rId16" Type="http://schemas.openxmlformats.org/officeDocument/2006/relationships/image" Target="../media/image3.png"/><Relationship Id="rId1" Type="http://schemas.openxmlformats.org/officeDocument/2006/relationships/tags" Target="../tags/tag1186.xml"/><Relationship Id="rId6" Type="http://schemas.openxmlformats.org/officeDocument/2006/relationships/tags" Target="../tags/tag1191.xml"/><Relationship Id="rId11" Type="http://schemas.openxmlformats.org/officeDocument/2006/relationships/tags" Target="../tags/tag1196.xml"/><Relationship Id="rId5" Type="http://schemas.openxmlformats.org/officeDocument/2006/relationships/tags" Target="../tags/tag1190.xml"/><Relationship Id="rId15" Type="http://schemas.openxmlformats.org/officeDocument/2006/relationships/slideLayout" Target="../slideLayouts/slideLayout7.xml"/><Relationship Id="rId10" Type="http://schemas.openxmlformats.org/officeDocument/2006/relationships/tags" Target="../tags/tag1195.xml"/><Relationship Id="rId4" Type="http://schemas.openxmlformats.org/officeDocument/2006/relationships/tags" Target="../tags/tag1189.xml"/><Relationship Id="rId9" Type="http://schemas.openxmlformats.org/officeDocument/2006/relationships/tags" Target="../tags/tag1194.xml"/><Relationship Id="rId14" Type="http://schemas.openxmlformats.org/officeDocument/2006/relationships/tags" Target="../tags/tag1199.xml"/></Relationships>
</file>

<file path=ppt/slides/_rels/slide83.xml.rels><?xml version="1.0" encoding="UTF-8" standalone="yes"?>
<Relationships xmlns="http://schemas.openxmlformats.org/package/2006/relationships"><Relationship Id="rId8" Type="http://schemas.openxmlformats.org/officeDocument/2006/relationships/tags" Target="../tags/tag1207.xml"/><Relationship Id="rId13" Type="http://schemas.openxmlformats.org/officeDocument/2006/relationships/tags" Target="../tags/tag1212.xml"/><Relationship Id="rId3" Type="http://schemas.openxmlformats.org/officeDocument/2006/relationships/tags" Target="../tags/tag1202.xml"/><Relationship Id="rId7" Type="http://schemas.openxmlformats.org/officeDocument/2006/relationships/tags" Target="../tags/tag1206.xml"/><Relationship Id="rId12" Type="http://schemas.openxmlformats.org/officeDocument/2006/relationships/tags" Target="../tags/tag1211.xml"/><Relationship Id="rId17" Type="http://schemas.openxmlformats.org/officeDocument/2006/relationships/image" Target="../media/image4.png"/><Relationship Id="rId2" Type="http://schemas.openxmlformats.org/officeDocument/2006/relationships/tags" Target="../tags/tag1201.xml"/><Relationship Id="rId16" Type="http://schemas.openxmlformats.org/officeDocument/2006/relationships/image" Target="../media/image3.png"/><Relationship Id="rId1" Type="http://schemas.openxmlformats.org/officeDocument/2006/relationships/tags" Target="../tags/tag1200.xml"/><Relationship Id="rId6" Type="http://schemas.openxmlformats.org/officeDocument/2006/relationships/tags" Target="../tags/tag1205.xml"/><Relationship Id="rId11" Type="http://schemas.openxmlformats.org/officeDocument/2006/relationships/tags" Target="../tags/tag1210.xml"/><Relationship Id="rId5" Type="http://schemas.openxmlformats.org/officeDocument/2006/relationships/tags" Target="../tags/tag1204.xml"/><Relationship Id="rId15" Type="http://schemas.openxmlformats.org/officeDocument/2006/relationships/slideLayout" Target="../slideLayouts/slideLayout7.xml"/><Relationship Id="rId10" Type="http://schemas.openxmlformats.org/officeDocument/2006/relationships/tags" Target="../tags/tag1209.xml"/><Relationship Id="rId4" Type="http://schemas.openxmlformats.org/officeDocument/2006/relationships/tags" Target="../tags/tag1203.xml"/><Relationship Id="rId9" Type="http://schemas.openxmlformats.org/officeDocument/2006/relationships/tags" Target="../tags/tag1208.xml"/><Relationship Id="rId14" Type="http://schemas.openxmlformats.org/officeDocument/2006/relationships/tags" Target="../tags/tag1213.xml"/></Relationships>
</file>

<file path=ppt/slides/_rels/slide84.xml.rels><?xml version="1.0" encoding="UTF-8" standalone="yes"?>
<Relationships xmlns="http://schemas.openxmlformats.org/package/2006/relationships"><Relationship Id="rId8" Type="http://schemas.openxmlformats.org/officeDocument/2006/relationships/tags" Target="../tags/tag1221.xml"/><Relationship Id="rId13" Type="http://schemas.openxmlformats.org/officeDocument/2006/relationships/tags" Target="../tags/tag1226.xml"/><Relationship Id="rId3" Type="http://schemas.openxmlformats.org/officeDocument/2006/relationships/tags" Target="../tags/tag1216.xml"/><Relationship Id="rId7" Type="http://schemas.openxmlformats.org/officeDocument/2006/relationships/tags" Target="../tags/tag1220.xml"/><Relationship Id="rId12" Type="http://schemas.openxmlformats.org/officeDocument/2006/relationships/tags" Target="../tags/tag1225.xml"/><Relationship Id="rId17" Type="http://schemas.openxmlformats.org/officeDocument/2006/relationships/image" Target="../media/image4.png"/><Relationship Id="rId2" Type="http://schemas.openxmlformats.org/officeDocument/2006/relationships/tags" Target="../tags/tag1215.xml"/><Relationship Id="rId16" Type="http://schemas.openxmlformats.org/officeDocument/2006/relationships/image" Target="../media/image3.png"/><Relationship Id="rId1" Type="http://schemas.openxmlformats.org/officeDocument/2006/relationships/tags" Target="../tags/tag1214.xml"/><Relationship Id="rId6" Type="http://schemas.openxmlformats.org/officeDocument/2006/relationships/tags" Target="../tags/tag1219.xml"/><Relationship Id="rId11" Type="http://schemas.openxmlformats.org/officeDocument/2006/relationships/tags" Target="../tags/tag1224.xml"/><Relationship Id="rId5" Type="http://schemas.openxmlformats.org/officeDocument/2006/relationships/tags" Target="../tags/tag1218.xml"/><Relationship Id="rId15" Type="http://schemas.openxmlformats.org/officeDocument/2006/relationships/slideLayout" Target="../slideLayouts/slideLayout7.xml"/><Relationship Id="rId10" Type="http://schemas.openxmlformats.org/officeDocument/2006/relationships/tags" Target="../tags/tag1223.xml"/><Relationship Id="rId4" Type="http://schemas.openxmlformats.org/officeDocument/2006/relationships/tags" Target="../tags/tag1217.xml"/><Relationship Id="rId9" Type="http://schemas.openxmlformats.org/officeDocument/2006/relationships/tags" Target="../tags/tag1222.xml"/><Relationship Id="rId14" Type="http://schemas.openxmlformats.org/officeDocument/2006/relationships/tags" Target="../tags/tag1227.xml"/></Relationships>
</file>

<file path=ppt/slides/_rels/slide85.xml.rels><?xml version="1.0" encoding="UTF-8" standalone="yes"?>
<Relationships xmlns="http://schemas.openxmlformats.org/package/2006/relationships"><Relationship Id="rId8" Type="http://schemas.openxmlformats.org/officeDocument/2006/relationships/tags" Target="../tags/tag1235.xml"/><Relationship Id="rId13" Type="http://schemas.openxmlformats.org/officeDocument/2006/relationships/tags" Target="../tags/tag1240.xml"/><Relationship Id="rId3" Type="http://schemas.openxmlformats.org/officeDocument/2006/relationships/tags" Target="../tags/tag1230.xml"/><Relationship Id="rId7" Type="http://schemas.openxmlformats.org/officeDocument/2006/relationships/tags" Target="../tags/tag1234.xml"/><Relationship Id="rId12" Type="http://schemas.openxmlformats.org/officeDocument/2006/relationships/tags" Target="../tags/tag1239.xml"/><Relationship Id="rId17" Type="http://schemas.openxmlformats.org/officeDocument/2006/relationships/image" Target="../media/image4.png"/><Relationship Id="rId2" Type="http://schemas.openxmlformats.org/officeDocument/2006/relationships/tags" Target="../tags/tag1229.xml"/><Relationship Id="rId16" Type="http://schemas.openxmlformats.org/officeDocument/2006/relationships/image" Target="../media/image3.png"/><Relationship Id="rId1" Type="http://schemas.openxmlformats.org/officeDocument/2006/relationships/tags" Target="../tags/tag1228.xml"/><Relationship Id="rId6" Type="http://schemas.openxmlformats.org/officeDocument/2006/relationships/tags" Target="../tags/tag1233.xml"/><Relationship Id="rId11" Type="http://schemas.openxmlformats.org/officeDocument/2006/relationships/tags" Target="../tags/tag1238.xml"/><Relationship Id="rId5" Type="http://schemas.openxmlformats.org/officeDocument/2006/relationships/tags" Target="../tags/tag1232.xml"/><Relationship Id="rId15" Type="http://schemas.openxmlformats.org/officeDocument/2006/relationships/slideLayout" Target="../slideLayouts/slideLayout7.xml"/><Relationship Id="rId10" Type="http://schemas.openxmlformats.org/officeDocument/2006/relationships/tags" Target="../tags/tag1237.xml"/><Relationship Id="rId4" Type="http://schemas.openxmlformats.org/officeDocument/2006/relationships/tags" Target="../tags/tag1231.xml"/><Relationship Id="rId9" Type="http://schemas.openxmlformats.org/officeDocument/2006/relationships/tags" Target="../tags/tag1236.xml"/><Relationship Id="rId14" Type="http://schemas.openxmlformats.org/officeDocument/2006/relationships/tags" Target="../tags/tag1241.xml"/></Relationships>
</file>

<file path=ppt/slides/_rels/slide86.xml.rels><?xml version="1.0" encoding="UTF-8" standalone="yes"?>
<Relationships xmlns="http://schemas.openxmlformats.org/package/2006/relationships"><Relationship Id="rId8" Type="http://schemas.openxmlformats.org/officeDocument/2006/relationships/tags" Target="../tags/tag1249.xml"/><Relationship Id="rId13" Type="http://schemas.openxmlformats.org/officeDocument/2006/relationships/tags" Target="../tags/tag1254.xml"/><Relationship Id="rId3" Type="http://schemas.openxmlformats.org/officeDocument/2006/relationships/tags" Target="../tags/tag1244.xml"/><Relationship Id="rId7" Type="http://schemas.openxmlformats.org/officeDocument/2006/relationships/tags" Target="../tags/tag1248.xml"/><Relationship Id="rId12" Type="http://schemas.openxmlformats.org/officeDocument/2006/relationships/tags" Target="../tags/tag1253.xml"/><Relationship Id="rId17" Type="http://schemas.openxmlformats.org/officeDocument/2006/relationships/image" Target="../media/image4.png"/><Relationship Id="rId2" Type="http://schemas.openxmlformats.org/officeDocument/2006/relationships/tags" Target="../tags/tag1243.xml"/><Relationship Id="rId16" Type="http://schemas.openxmlformats.org/officeDocument/2006/relationships/image" Target="../media/image3.png"/><Relationship Id="rId1" Type="http://schemas.openxmlformats.org/officeDocument/2006/relationships/tags" Target="../tags/tag1242.xml"/><Relationship Id="rId6" Type="http://schemas.openxmlformats.org/officeDocument/2006/relationships/tags" Target="../tags/tag1247.xml"/><Relationship Id="rId11" Type="http://schemas.openxmlformats.org/officeDocument/2006/relationships/tags" Target="../tags/tag1252.xml"/><Relationship Id="rId5" Type="http://schemas.openxmlformats.org/officeDocument/2006/relationships/tags" Target="../tags/tag1246.xml"/><Relationship Id="rId15" Type="http://schemas.openxmlformats.org/officeDocument/2006/relationships/slideLayout" Target="../slideLayouts/slideLayout7.xml"/><Relationship Id="rId10" Type="http://schemas.openxmlformats.org/officeDocument/2006/relationships/tags" Target="../tags/tag1251.xml"/><Relationship Id="rId4" Type="http://schemas.openxmlformats.org/officeDocument/2006/relationships/tags" Target="../tags/tag1245.xml"/><Relationship Id="rId9" Type="http://schemas.openxmlformats.org/officeDocument/2006/relationships/tags" Target="../tags/tag1250.xml"/><Relationship Id="rId14" Type="http://schemas.openxmlformats.org/officeDocument/2006/relationships/tags" Target="../tags/tag1255.xml"/></Relationships>
</file>

<file path=ppt/slides/_rels/slide87.xml.rels><?xml version="1.0" encoding="UTF-8" standalone="yes"?>
<Relationships xmlns="http://schemas.openxmlformats.org/package/2006/relationships"><Relationship Id="rId8" Type="http://schemas.openxmlformats.org/officeDocument/2006/relationships/tags" Target="../tags/tag1263.xml"/><Relationship Id="rId13" Type="http://schemas.openxmlformats.org/officeDocument/2006/relationships/tags" Target="../tags/tag1268.xml"/><Relationship Id="rId3" Type="http://schemas.openxmlformats.org/officeDocument/2006/relationships/tags" Target="../tags/tag1258.xml"/><Relationship Id="rId7" Type="http://schemas.openxmlformats.org/officeDocument/2006/relationships/tags" Target="../tags/tag1262.xml"/><Relationship Id="rId12" Type="http://schemas.openxmlformats.org/officeDocument/2006/relationships/tags" Target="../tags/tag1267.xml"/><Relationship Id="rId17" Type="http://schemas.openxmlformats.org/officeDocument/2006/relationships/image" Target="../media/image4.png"/><Relationship Id="rId2" Type="http://schemas.openxmlformats.org/officeDocument/2006/relationships/tags" Target="../tags/tag1257.xml"/><Relationship Id="rId16" Type="http://schemas.openxmlformats.org/officeDocument/2006/relationships/image" Target="../media/image3.png"/><Relationship Id="rId1" Type="http://schemas.openxmlformats.org/officeDocument/2006/relationships/tags" Target="../tags/tag1256.xml"/><Relationship Id="rId6" Type="http://schemas.openxmlformats.org/officeDocument/2006/relationships/tags" Target="../tags/tag1261.xml"/><Relationship Id="rId11" Type="http://schemas.openxmlformats.org/officeDocument/2006/relationships/tags" Target="../tags/tag1266.xml"/><Relationship Id="rId5" Type="http://schemas.openxmlformats.org/officeDocument/2006/relationships/tags" Target="../tags/tag1260.xml"/><Relationship Id="rId15" Type="http://schemas.openxmlformats.org/officeDocument/2006/relationships/slideLayout" Target="../slideLayouts/slideLayout7.xml"/><Relationship Id="rId10" Type="http://schemas.openxmlformats.org/officeDocument/2006/relationships/tags" Target="../tags/tag1265.xml"/><Relationship Id="rId4" Type="http://schemas.openxmlformats.org/officeDocument/2006/relationships/tags" Target="../tags/tag1259.xml"/><Relationship Id="rId9" Type="http://schemas.openxmlformats.org/officeDocument/2006/relationships/tags" Target="../tags/tag1264.xml"/><Relationship Id="rId14" Type="http://schemas.openxmlformats.org/officeDocument/2006/relationships/tags" Target="../tags/tag1269.xml"/></Relationships>
</file>

<file path=ppt/slides/_rels/slide88.xml.rels><?xml version="1.0" encoding="UTF-8" standalone="yes"?>
<Relationships xmlns="http://schemas.openxmlformats.org/package/2006/relationships"><Relationship Id="rId8" Type="http://schemas.openxmlformats.org/officeDocument/2006/relationships/tags" Target="../tags/tag1277.xml"/><Relationship Id="rId13" Type="http://schemas.openxmlformats.org/officeDocument/2006/relationships/tags" Target="../tags/tag1282.xml"/><Relationship Id="rId3" Type="http://schemas.openxmlformats.org/officeDocument/2006/relationships/tags" Target="../tags/tag1272.xml"/><Relationship Id="rId7" Type="http://schemas.openxmlformats.org/officeDocument/2006/relationships/tags" Target="../tags/tag1276.xml"/><Relationship Id="rId12" Type="http://schemas.openxmlformats.org/officeDocument/2006/relationships/tags" Target="../tags/tag1281.xml"/><Relationship Id="rId17" Type="http://schemas.openxmlformats.org/officeDocument/2006/relationships/image" Target="../media/image4.png"/><Relationship Id="rId2" Type="http://schemas.openxmlformats.org/officeDocument/2006/relationships/tags" Target="../tags/tag1271.xml"/><Relationship Id="rId16" Type="http://schemas.openxmlformats.org/officeDocument/2006/relationships/image" Target="../media/image3.png"/><Relationship Id="rId1" Type="http://schemas.openxmlformats.org/officeDocument/2006/relationships/tags" Target="../tags/tag1270.xml"/><Relationship Id="rId6" Type="http://schemas.openxmlformats.org/officeDocument/2006/relationships/tags" Target="../tags/tag1275.xml"/><Relationship Id="rId11" Type="http://schemas.openxmlformats.org/officeDocument/2006/relationships/tags" Target="../tags/tag1280.xml"/><Relationship Id="rId5" Type="http://schemas.openxmlformats.org/officeDocument/2006/relationships/tags" Target="../tags/tag1274.xml"/><Relationship Id="rId15" Type="http://schemas.openxmlformats.org/officeDocument/2006/relationships/slideLayout" Target="../slideLayouts/slideLayout7.xml"/><Relationship Id="rId10" Type="http://schemas.openxmlformats.org/officeDocument/2006/relationships/tags" Target="../tags/tag1279.xml"/><Relationship Id="rId4" Type="http://schemas.openxmlformats.org/officeDocument/2006/relationships/tags" Target="../tags/tag1273.xml"/><Relationship Id="rId9" Type="http://schemas.openxmlformats.org/officeDocument/2006/relationships/tags" Target="../tags/tag1278.xml"/><Relationship Id="rId14" Type="http://schemas.openxmlformats.org/officeDocument/2006/relationships/tags" Target="../tags/tag1283.xml"/></Relationships>
</file>

<file path=ppt/slides/_rels/slide89.xml.rels><?xml version="1.0" encoding="UTF-8" standalone="yes"?>
<Relationships xmlns="http://schemas.openxmlformats.org/package/2006/relationships"><Relationship Id="rId8" Type="http://schemas.openxmlformats.org/officeDocument/2006/relationships/tags" Target="../tags/tag1291.xml"/><Relationship Id="rId13" Type="http://schemas.openxmlformats.org/officeDocument/2006/relationships/tags" Target="../tags/tag1296.xml"/><Relationship Id="rId3" Type="http://schemas.openxmlformats.org/officeDocument/2006/relationships/tags" Target="../tags/tag1286.xml"/><Relationship Id="rId7" Type="http://schemas.openxmlformats.org/officeDocument/2006/relationships/tags" Target="../tags/tag1290.xml"/><Relationship Id="rId12" Type="http://schemas.openxmlformats.org/officeDocument/2006/relationships/tags" Target="../tags/tag1295.xml"/><Relationship Id="rId17" Type="http://schemas.openxmlformats.org/officeDocument/2006/relationships/image" Target="../media/image4.png"/><Relationship Id="rId2" Type="http://schemas.openxmlformats.org/officeDocument/2006/relationships/tags" Target="../tags/tag1285.xml"/><Relationship Id="rId16" Type="http://schemas.openxmlformats.org/officeDocument/2006/relationships/image" Target="../media/image3.png"/><Relationship Id="rId1" Type="http://schemas.openxmlformats.org/officeDocument/2006/relationships/tags" Target="../tags/tag1284.xml"/><Relationship Id="rId6" Type="http://schemas.openxmlformats.org/officeDocument/2006/relationships/tags" Target="../tags/tag1289.xml"/><Relationship Id="rId11" Type="http://schemas.openxmlformats.org/officeDocument/2006/relationships/tags" Target="../tags/tag1294.xml"/><Relationship Id="rId5" Type="http://schemas.openxmlformats.org/officeDocument/2006/relationships/tags" Target="../tags/tag1288.xml"/><Relationship Id="rId15" Type="http://schemas.openxmlformats.org/officeDocument/2006/relationships/slideLayout" Target="../slideLayouts/slideLayout7.xml"/><Relationship Id="rId10" Type="http://schemas.openxmlformats.org/officeDocument/2006/relationships/tags" Target="../tags/tag1293.xml"/><Relationship Id="rId4" Type="http://schemas.openxmlformats.org/officeDocument/2006/relationships/tags" Target="../tags/tag1287.xml"/><Relationship Id="rId9" Type="http://schemas.openxmlformats.org/officeDocument/2006/relationships/tags" Target="../tags/tag1292.xml"/><Relationship Id="rId14" Type="http://schemas.openxmlformats.org/officeDocument/2006/relationships/tags" Target="../tags/tag1297.xml"/></Relationships>
</file>

<file path=ppt/slides/_rels/slide9.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4.png"/><Relationship Id="rId2" Type="http://schemas.openxmlformats.org/officeDocument/2006/relationships/tags" Target="../tags/tag164.xml"/><Relationship Id="rId16" Type="http://schemas.openxmlformats.org/officeDocument/2006/relationships/image" Target="../media/image3.png"/><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slideLayout" Target="../slideLayouts/slideLayout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s>
</file>

<file path=ppt/slides/_rels/slide90.xml.rels><?xml version="1.0" encoding="UTF-8" standalone="yes"?>
<Relationships xmlns="http://schemas.openxmlformats.org/package/2006/relationships"><Relationship Id="rId8" Type="http://schemas.openxmlformats.org/officeDocument/2006/relationships/tags" Target="../tags/tag1305.xml"/><Relationship Id="rId13" Type="http://schemas.openxmlformats.org/officeDocument/2006/relationships/tags" Target="../tags/tag1310.xml"/><Relationship Id="rId3" Type="http://schemas.openxmlformats.org/officeDocument/2006/relationships/tags" Target="../tags/tag1300.xml"/><Relationship Id="rId7" Type="http://schemas.openxmlformats.org/officeDocument/2006/relationships/tags" Target="../tags/tag1304.xml"/><Relationship Id="rId12" Type="http://schemas.openxmlformats.org/officeDocument/2006/relationships/tags" Target="../tags/tag1309.xml"/><Relationship Id="rId17" Type="http://schemas.openxmlformats.org/officeDocument/2006/relationships/image" Target="../media/image4.png"/><Relationship Id="rId2" Type="http://schemas.openxmlformats.org/officeDocument/2006/relationships/tags" Target="../tags/tag1299.xml"/><Relationship Id="rId16" Type="http://schemas.openxmlformats.org/officeDocument/2006/relationships/image" Target="../media/image3.png"/><Relationship Id="rId1" Type="http://schemas.openxmlformats.org/officeDocument/2006/relationships/tags" Target="../tags/tag1298.xml"/><Relationship Id="rId6" Type="http://schemas.openxmlformats.org/officeDocument/2006/relationships/tags" Target="../tags/tag1303.xml"/><Relationship Id="rId11" Type="http://schemas.openxmlformats.org/officeDocument/2006/relationships/tags" Target="../tags/tag1308.xml"/><Relationship Id="rId5" Type="http://schemas.openxmlformats.org/officeDocument/2006/relationships/tags" Target="../tags/tag1302.xml"/><Relationship Id="rId15" Type="http://schemas.openxmlformats.org/officeDocument/2006/relationships/slideLayout" Target="../slideLayouts/slideLayout7.xml"/><Relationship Id="rId10" Type="http://schemas.openxmlformats.org/officeDocument/2006/relationships/tags" Target="../tags/tag1307.xml"/><Relationship Id="rId4" Type="http://schemas.openxmlformats.org/officeDocument/2006/relationships/tags" Target="../tags/tag1301.xml"/><Relationship Id="rId9" Type="http://schemas.openxmlformats.org/officeDocument/2006/relationships/tags" Target="../tags/tag1306.xml"/><Relationship Id="rId14" Type="http://schemas.openxmlformats.org/officeDocument/2006/relationships/tags" Target="../tags/tag1311.xml"/></Relationships>
</file>

<file path=ppt/slides/_rels/slide91.xml.rels><?xml version="1.0" encoding="UTF-8" standalone="yes"?>
<Relationships xmlns="http://schemas.openxmlformats.org/package/2006/relationships"><Relationship Id="rId8" Type="http://schemas.openxmlformats.org/officeDocument/2006/relationships/tags" Target="../tags/tag1319.xml"/><Relationship Id="rId13" Type="http://schemas.openxmlformats.org/officeDocument/2006/relationships/tags" Target="../tags/tag1324.xml"/><Relationship Id="rId3" Type="http://schemas.openxmlformats.org/officeDocument/2006/relationships/tags" Target="../tags/tag1314.xml"/><Relationship Id="rId7" Type="http://schemas.openxmlformats.org/officeDocument/2006/relationships/tags" Target="../tags/tag1318.xml"/><Relationship Id="rId12" Type="http://schemas.openxmlformats.org/officeDocument/2006/relationships/tags" Target="../tags/tag1323.xml"/><Relationship Id="rId17" Type="http://schemas.openxmlformats.org/officeDocument/2006/relationships/image" Target="../media/image4.png"/><Relationship Id="rId2" Type="http://schemas.openxmlformats.org/officeDocument/2006/relationships/tags" Target="../tags/tag1313.xml"/><Relationship Id="rId16" Type="http://schemas.openxmlformats.org/officeDocument/2006/relationships/image" Target="../media/image3.png"/><Relationship Id="rId1" Type="http://schemas.openxmlformats.org/officeDocument/2006/relationships/tags" Target="../tags/tag1312.xml"/><Relationship Id="rId6" Type="http://schemas.openxmlformats.org/officeDocument/2006/relationships/tags" Target="../tags/tag1317.xml"/><Relationship Id="rId11" Type="http://schemas.openxmlformats.org/officeDocument/2006/relationships/tags" Target="../tags/tag1322.xml"/><Relationship Id="rId5" Type="http://schemas.openxmlformats.org/officeDocument/2006/relationships/tags" Target="../tags/tag1316.xml"/><Relationship Id="rId15" Type="http://schemas.openxmlformats.org/officeDocument/2006/relationships/slideLayout" Target="../slideLayouts/slideLayout7.xml"/><Relationship Id="rId10" Type="http://schemas.openxmlformats.org/officeDocument/2006/relationships/tags" Target="../tags/tag1321.xml"/><Relationship Id="rId4" Type="http://schemas.openxmlformats.org/officeDocument/2006/relationships/tags" Target="../tags/tag1315.xml"/><Relationship Id="rId9" Type="http://schemas.openxmlformats.org/officeDocument/2006/relationships/tags" Target="../tags/tag1320.xml"/><Relationship Id="rId14" Type="http://schemas.openxmlformats.org/officeDocument/2006/relationships/tags" Target="../tags/tag1325.xml"/></Relationships>
</file>

<file path=ppt/slides/_rels/slide92.xml.rels><?xml version="1.0" encoding="UTF-8" standalone="yes"?>
<Relationships xmlns="http://schemas.openxmlformats.org/package/2006/relationships"><Relationship Id="rId8" Type="http://schemas.openxmlformats.org/officeDocument/2006/relationships/tags" Target="../tags/tag1333.xml"/><Relationship Id="rId13" Type="http://schemas.openxmlformats.org/officeDocument/2006/relationships/tags" Target="../tags/tag1338.xml"/><Relationship Id="rId3" Type="http://schemas.openxmlformats.org/officeDocument/2006/relationships/tags" Target="../tags/tag1328.xml"/><Relationship Id="rId7" Type="http://schemas.openxmlformats.org/officeDocument/2006/relationships/tags" Target="../tags/tag1332.xml"/><Relationship Id="rId12" Type="http://schemas.openxmlformats.org/officeDocument/2006/relationships/tags" Target="../tags/tag1337.xml"/><Relationship Id="rId17" Type="http://schemas.openxmlformats.org/officeDocument/2006/relationships/image" Target="../media/image4.png"/><Relationship Id="rId2" Type="http://schemas.openxmlformats.org/officeDocument/2006/relationships/tags" Target="../tags/tag1327.xml"/><Relationship Id="rId16" Type="http://schemas.openxmlformats.org/officeDocument/2006/relationships/image" Target="../media/image3.png"/><Relationship Id="rId1" Type="http://schemas.openxmlformats.org/officeDocument/2006/relationships/tags" Target="../tags/tag1326.xml"/><Relationship Id="rId6" Type="http://schemas.openxmlformats.org/officeDocument/2006/relationships/tags" Target="../tags/tag1331.xml"/><Relationship Id="rId11" Type="http://schemas.openxmlformats.org/officeDocument/2006/relationships/tags" Target="../tags/tag1336.xml"/><Relationship Id="rId5" Type="http://schemas.openxmlformats.org/officeDocument/2006/relationships/tags" Target="../tags/tag1330.xml"/><Relationship Id="rId15" Type="http://schemas.openxmlformats.org/officeDocument/2006/relationships/slideLayout" Target="../slideLayouts/slideLayout7.xml"/><Relationship Id="rId10" Type="http://schemas.openxmlformats.org/officeDocument/2006/relationships/tags" Target="../tags/tag1335.xml"/><Relationship Id="rId4" Type="http://schemas.openxmlformats.org/officeDocument/2006/relationships/tags" Target="../tags/tag1329.xml"/><Relationship Id="rId9" Type="http://schemas.openxmlformats.org/officeDocument/2006/relationships/tags" Target="../tags/tag1334.xml"/><Relationship Id="rId14" Type="http://schemas.openxmlformats.org/officeDocument/2006/relationships/tags" Target="../tags/tag1339.xml"/></Relationships>
</file>

<file path=ppt/slides/_rels/slide93.xml.rels><?xml version="1.0" encoding="UTF-8" standalone="yes"?>
<Relationships xmlns="http://schemas.openxmlformats.org/package/2006/relationships"><Relationship Id="rId8" Type="http://schemas.openxmlformats.org/officeDocument/2006/relationships/tags" Target="../tags/tag1347.xml"/><Relationship Id="rId13" Type="http://schemas.openxmlformats.org/officeDocument/2006/relationships/tags" Target="../tags/tag1352.xml"/><Relationship Id="rId3" Type="http://schemas.openxmlformats.org/officeDocument/2006/relationships/tags" Target="../tags/tag1342.xml"/><Relationship Id="rId7" Type="http://schemas.openxmlformats.org/officeDocument/2006/relationships/tags" Target="../tags/tag1346.xml"/><Relationship Id="rId12" Type="http://schemas.openxmlformats.org/officeDocument/2006/relationships/tags" Target="../tags/tag1351.xml"/><Relationship Id="rId17" Type="http://schemas.openxmlformats.org/officeDocument/2006/relationships/image" Target="../media/image4.png"/><Relationship Id="rId2" Type="http://schemas.openxmlformats.org/officeDocument/2006/relationships/tags" Target="../tags/tag1341.xml"/><Relationship Id="rId16" Type="http://schemas.openxmlformats.org/officeDocument/2006/relationships/image" Target="../media/image3.png"/><Relationship Id="rId1" Type="http://schemas.openxmlformats.org/officeDocument/2006/relationships/tags" Target="../tags/tag1340.xml"/><Relationship Id="rId6" Type="http://schemas.openxmlformats.org/officeDocument/2006/relationships/tags" Target="../tags/tag1345.xml"/><Relationship Id="rId11" Type="http://schemas.openxmlformats.org/officeDocument/2006/relationships/tags" Target="../tags/tag1350.xml"/><Relationship Id="rId5" Type="http://schemas.openxmlformats.org/officeDocument/2006/relationships/tags" Target="../tags/tag1344.xml"/><Relationship Id="rId15" Type="http://schemas.openxmlformats.org/officeDocument/2006/relationships/slideLayout" Target="../slideLayouts/slideLayout7.xml"/><Relationship Id="rId10" Type="http://schemas.openxmlformats.org/officeDocument/2006/relationships/tags" Target="../tags/tag1349.xml"/><Relationship Id="rId4" Type="http://schemas.openxmlformats.org/officeDocument/2006/relationships/tags" Target="../tags/tag1343.xml"/><Relationship Id="rId9" Type="http://schemas.openxmlformats.org/officeDocument/2006/relationships/tags" Target="../tags/tag1348.xml"/><Relationship Id="rId14" Type="http://schemas.openxmlformats.org/officeDocument/2006/relationships/tags" Target="../tags/tag1353.xml"/></Relationships>
</file>

<file path=ppt/slides/_rels/slide94.xml.rels><?xml version="1.0" encoding="UTF-8" standalone="yes"?>
<Relationships xmlns="http://schemas.openxmlformats.org/package/2006/relationships"><Relationship Id="rId8" Type="http://schemas.openxmlformats.org/officeDocument/2006/relationships/tags" Target="../tags/tag1361.xml"/><Relationship Id="rId13" Type="http://schemas.openxmlformats.org/officeDocument/2006/relationships/tags" Target="../tags/tag1366.xml"/><Relationship Id="rId3" Type="http://schemas.openxmlformats.org/officeDocument/2006/relationships/tags" Target="../tags/tag1356.xml"/><Relationship Id="rId7" Type="http://schemas.openxmlformats.org/officeDocument/2006/relationships/tags" Target="../tags/tag1360.xml"/><Relationship Id="rId12" Type="http://schemas.openxmlformats.org/officeDocument/2006/relationships/tags" Target="../tags/tag1365.xml"/><Relationship Id="rId17" Type="http://schemas.openxmlformats.org/officeDocument/2006/relationships/image" Target="../media/image4.png"/><Relationship Id="rId2" Type="http://schemas.openxmlformats.org/officeDocument/2006/relationships/tags" Target="../tags/tag1355.xml"/><Relationship Id="rId16" Type="http://schemas.openxmlformats.org/officeDocument/2006/relationships/image" Target="../media/image3.png"/><Relationship Id="rId1" Type="http://schemas.openxmlformats.org/officeDocument/2006/relationships/tags" Target="../tags/tag1354.xml"/><Relationship Id="rId6" Type="http://schemas.openxmlformats.org/officeDocument/2006/relationships/tags" Target="../tags/tag1359.xml"/><Relationship Id="rId11" Type="http://schemas.openxmlformats.org/officeDocument/2006/relationships/tags" Target="../tags/tag1364.xml"/><Relationship Id="rId5" Type="http://schemas.openxmlformats.org/officeDocument/2006/relationships/tags" Target="../tags/tag1358.xml"/><Relationship Id="rId15" Type="http://schemas.openxmlformats.org/officeDocument/2006/relationships/slideLayout" Target="../slideLayouts/slideLayout7.xml"/><Relationship Id="rId10" Type="http://schemas.openxmlformats.org/officeDocument/2006/relationships/tags" Target="../tags/tag1363.xml"/><Relationship Id="rId4" Type="http://schemas.openxmlformats.org/officeDocument/2006/relationships/tags" Target="../tags/tag1357.xml"/><Relationship Id="rId9" Type="http://schemas.openxmlformats.org/officeDocument/2006/relationships/tags" Target="../tags/tag1362.xml"/><Relationship Id="rId14" Type="http://schemas.openxmlformats.org/officeDocument/2006/relationships/tags" Target="../tags/tag1367.xml"/></Relationships>
</file>

<file path=ppt/slides/_rels/slide95.xml.rels><?xml version="1.0" encoding="UTF-8" standalone="yes"?>
<Relationships xmlns="http://schemas.openxmlformats.org/package/2006/relationships"><Relationship Id="rId8" Type="http://schemas.openxmlformats.org/officeDocument/2006/relationships/tags" Target="../tags/tag1375.xml"/><Relationship Id="rId13" Type="http://schemas.openxmlformats.org/officeDocument/2006/relationships/tags" Target="../tags/tag1380.xml"/><Relationship Id="rId3" Type="http://schemas.openxmlformats.org/officeDocument/2006/relationships/tags" Target="../tags/tag1370.xml"/><Relationship Id="rId7" Type="http://schemas.openxmlformats.org/officeDocument/2006/relationships/tags" Target="../tags/tag1374.xml"/><Relationship Id="rId12" Type="http://schemas.openxmlformats.org/officeDocument/2006/relationships/tags" Target="../tags/tag1379.xml"/><Relationship Id="rId17" Type="http://schemas.openxmlformats.org/officeDocument/2006/relationships/image" Target="../media/image4.png"/><Relationship Id="rId2" Type="http://schemas.openxmlformats.org/officeDocument/2006/relationships/tags" Target="../tags/tag1369.xml"/><Relationship Id="rId16" Type="http://schemas.openxmlformats.org/officeDocument/2006/relationships/image" Target="../media/image3.png"/><Relationship Id="rId1" Type="http://schemas.openxmlformats.org/officeDocument/2006/relationships/tags" Target="../tags/tag1368.xml"/><Relationship Id="rId6" Type="http://schemas.openxmlformats.org/officeDocument/2006/relationships/tags" Target="../tags/tag1373.xml"/><Relationship Id="rId11" Type="http://schemas.openxmlformats.org/officeDocument/2006/relationships/tags" Target="../tags/tag1378.xml"/><Relationship Id="rId5" Type="http://schemas.openxmlformats.org/officeDocument/2006/relationships/tags" Target="../tags/tag1372.xml"/><Relationship Id="rId15" Type="http://schemas.openxmlformats.org/officeDocument/2006/relationships/slideLayout" Target="../slideLayouts/slideLayout7.xml"/><Relationship Id="rId10" Type="http://schemas.openxmlformats.org/officeDocument/2006/relationships/tags" Target="../tags/tag1377.xml"/><Relationship Id="rId4" Type="http://schemas.openxmlformats.org/officeDocument/2006/relationships/tags" Target="../tags/tag1371.xml"/><Relationship Id="rId9" Type="http://schemas.openxmlformats.org/officeDocument/2006/relationships/tags" Target="../tags/tag1376.xml"/><Relationship Id="rId14" Type="http://schemas.openxmlformats.org/officeDocument/2006/relationships/tags" Target="../tags/tag1381.xml"/></Relationships>
</file>

<file path=ppt/slides/_rels/slide96.xml.rels><?xml version="1.0" encoding="UTF-8" standalone="yes"?>
<Relationships xmlns="http://schemas.openxmlformats.org/package/2006/relationships"><Relationship Id="rId8" Type="http://schemas.openxmlformats.org/officeDocument/2006/relationships/tags" Target="../tags/tag1389.xml"/><Relationship Id="rId13" Type="http://schemas.openxmlformats.org/officeDocument/2006/relationships/tags" Target="../tags/tag1394.xml"/><Relationship Id="rId3" Type="http://schemas.openxmlformats.org/officeDocument/2006/relationships/tags" Target="../tags/tag1384.xml"/><Relationship Id="rId7" Type="http://schemas.openxmlformats.org/officeDocument/2006/relationships/tags" Target="../tags/tag1388.xml"/><Relationship Id="rId12" Type="http://schemas.openxmlformats.org/officeDocument/2006/relationships/tags" Target="../tags/tag1393.xml"/><Relationship Id="rId17" Type="http://schemas.openxmlformats.org/officeDocument/2006/relationships/image" Target="../media/image4.png"/><Relationship Id="rId2" Type="http://schemas.openxmlformats.org/officeDocument/2006/relationships/tags" Target="../tags/tag1383.xml"/><Relationship Id="rId16" Type="http://schemas.openxmlformats.org/officeDocument/2006/relationships/image" Target="../media/image3.png"/><Relationship Id="rId1" Type="http://schemas.openxmlformats.org/officeDocument/2006/relationships/tags" Target="../tags/tag1382.xml"/><Relationship Id="rId6" Type="http://schemas.openxmlformats.org/officeDocument/2006/relationships/tags" Target="../tags/tag1387.xml"/><Relationship Id="rId11" Type="http://schemas.openxmlformats.org/officeDocument/2006/relationships/tags" Target="../tags/tag1392.xml"/><Relationship Id="rId5" Type="http://schemas.openxmlformats.org/officeDocument/2006/relationships/tags" Target="../tags/tag1386.xml"/><Relationship Id="rId15" Type="http://schemas.openxmlformats.org/officeDocument/2006/relationships/slideLayout" Target="../slideLayouts/slideLayout7.xml"/><Relationship Id="rId10" Type="http://schemas.openxmlformats.org/officeDocument/2006/relationships/tags" Target="../tags/tag1391.xml"/><Relationship Id="rId4" Type="http://schemas.openxmlformats.org/officeDocument/2006/relationships/tags" Target="../tags/tag1385.xml"/><Relationship Id="rId9" Type="http://schemas.openxmlformats.org/officeDocument/2006/relationships/tags" Target="../tags/tag1390.xml"/><Relationship Id="rId14" Type="http://schemas.openxmlformats.org/officeDocument/2006/relationships/tags" Target="../tags/tag1395.xml"/></Relationships>
</file>

<file path=ppt/slides/_rels/slide97.xml.rels><?xml version="1.0" encoding="UTF-8" standalone="yes"?>
<Relationships xmlns="http://schemas.openxmlformats.org/package/2006/relationships"><Relationship Id="rId8" Type="http://schemas.openxmlformats.org/officeDocument/2006/relationships/tags" Target="../tags/tag1403.xml"/><Relationship Id="rId13" Type="http://schemas.openxmlformats.org/officeDocument/2006/relationships/tags" Target="../tags/tag1408.xml"/><Relationship Id="rId3" Type="http://schemas.openxmlformats.org/officeDocument/2006/relationships/tags" Target="../tags/tag1398.xml"/><Relationship Id="rId7" Type="http://schemas.openxmlformats.org/officeDocument/2006/relationships/tags" Target="../tags/tag1402.xml"/><Relationship Id="rId12" Type="http://schemas.openxmlformats.org/officeDocument/2006/relationships/tags" Target="../tags/tag1407.xml"/><Relationship Id="rId17" Type="http://schemas.openxmlformats.org/officeDocument/2006/relationships/image" Target="../media/image4.png"/><Relationship Id="rId2" Type="http://schemas.openxmlformats.org/officeDocument/2006/relationships/tags" Target="../tags/tag1397.xml"/><Relationship Id="rId16" Type="http://schemas.openxmlformats.org/officeDocument/2006/relationships/image" Target="../media/image3.png"/><Relationship Id="rId1" Type="http://schemas.openxmlformats.org/officeDocument/2006/relationships/tags" Target="../tags/tag1396.xml"/><Relationship Id="rId6" Type="http://schemas.openxmlformats.org/officeDocument/2006/relationships/tags" Target="../tags/tag1401.xml"/><Relationship Id="rId11" Type="http://schemas.openxmlformats.org/officeDocument/2006/relationships/tags" Target="../tags/tag1406.xml"/><Relationship Id="rId5" Type="http://schemas.openxmlformats.org/officeDocument/2006/relationships/tags" Target="../tags/tag1400.xml"/><Relationship Id="rId15" Type="http://schemas.openxmlformats.org/officeDocument/2006/relationships/slideLayout" Target="../slideLayouts/slideLayout7.xml"/><Relationship Id="rId10" Type="http://schemas.openxmlformats.org/officeDocument/2006/relationships/tags" Target="../tags/tag1405.xml"/><Relationship Id="rId4" Type="http://schemas.openxmlformats.org/officeDocument/2006/relationships/tags" Target="../tags/tag1399.xml"/><Relationship Id="rId9" Type="http://schemas.openxmlformats.org/officeDocument/2006/relationships/tags" Target="../tags/tag1404.xml"/><Relationship Id="rId14" Type="http://schemas.openxmlformats.org/officeDocument/2006/relationships/tags" Target="../tags/tag1409.xml"/></Relationships>
</file>

<file path=ppt/slides/_rels/slide98.xml.rels><?xml version="1.0" encoding="UTF-8" standalone="yes"?>
<Relationships xmlns="http://schemas.openxmlformats.org/package/2006/relationships"><Relationship Id="rId8" Type="http://schemas.openxmlformats.org/officeDocument/2006/relationships/tags" Target="../tags/tag1417.xml"/><Relationship Id="rId13" Type="http://schemas.openxmlformats.org/officeDocument/2006/relationships/tags" Target="../tags/tag1422.xml"/><Relationship Id="rId3" Type="http://schemas.openxmlformats.org/officeDocument/2006/relationships/tags" Target="../tags/tag1412.xml"/><Relationship Id="rId7" Type="http://schemas.openxmlformats.org/officeDocument/2006/relationships/tags" Target="../tags/tag1416.xml"/><Relationship Id="rId12" Type="http://schemas.openxmlformats.org/officeDocument/2006/relationships/tags" Target="../tags/tag1421.xml"/><Relationship Id="rId17" Type="http://schemas.openxmlformats.org/officeDocument/2006/relationships/image" Target="../media/image4.png"/><Relationship Id="rId2" Type="http://schemas.openxmlformats.org/officeDocument/2006/relationships/tags" Target="../tags/tag1411.xml"/><Relationship Id="rId16" Type="http://schemas.openxmlformats.org/officeDocument/2006/relationships/image" Target="../media/image3.png"/><Relationship Id="rId1" Type="http://schemas.openxmlformats.org/officeDocument/2006/relationships/tags" Target="../tags/tag1410.xml"/><Relationship Id="rId6" Type="http://schemas.openxmlformats.org/officeDocument/2006/relationships/tags" Target="../tags/tag1415.xml"/><Relationship Id="rId11" Type="http://schemas.openxmlformats.org/officeDocument/2006/relationships/tags" Target="../tags/tag1420.xml"/><Relationship Id="rId5" Type="http://schemas.openxmlformats.org/officeDocument/2006/relationships/tags" Target="../tags/tag1414.xml"/><Relationship Id="rId15" Type="http://schemas.openxmlformats.org/officeDocument/2006/relationships/slideLayout" Target="../slideLayouts/slideLayout7.xml"/><Relationship Id="rId10" Type="http://schemas.openxmlformats.org/officeDocument/2006/relationships/tags" Target="../tags/tag1419.xml"/><Relationship Id="rId4" Type="http://schemas.openxmlformats.org/officeDocument/2006/relationships/tags" Target="../tags/tag1413.xml"/><Relationship Id="rId9" Type="http://schemas.openxmlformats.org/officeDocument/2006/relationships/tags" Target="../tags/tag1418.xml"/><Relationship Id="rId14" Type="http://schemas.openxmlformats.org/officeDocument/2006/relationships/tags" Target="../tags/tag1423.xml"/></Relationships>
</file>

<file path=ppt/slides/_rels/slide99.xml.rels><?xml version="1.0" encoding="UTF-8" standalone="yes"?>
<Relationships xmlns="http://schemas.openxmlformats.org/package/2006/relationships"><Relationship Id="rId8" Type="http://schemas.openxmlformats.org/officeDocument/2006/relationships/tags" Target="../tags/tag1431.xml"/><Relationship Id="rId13" Type="http://schemas.openxmlformats.org/officeDocument/2006/relationships/tags" Target="../tags/tag1436.xml"/><Relationship Id="rId3" Type="http://schemas.openxmlformats.org/officeDocument/2006/relationships/tags" Target="../tags/tag1426.xml"/><Relationship Id="rId7" Type="http://schemas.openxmlformats.org/officeDocument/2006/relationships/tags" Target="../tags/tag1430.xml"/><Relationship Id="rId12" Type="http://schemas.openxmlformats.org/officeDocument/2006/relationships/tags" Target="../tags/tag1435.xml"/><Relationship Id="rId17" Type="http://schemas.openxmlformats.org/officeDocument/2006/relationships/image" Target="../media/image4.png"/><Relationship Id="rId2" Type="http://schemas.openxmlformats.org/officeDocument/2006/relationships/tags" Target="../tags/tag1425.xml"/><Relationship Id="rId16" Type="http://schemas.openxmlformats.org/officeDocument/2006/relationships/image" Target="../media/image3.png"/><Relationship Id="rId1" Type="http://schemas.openxmlformats.org/officeDocument/2006/relationships/tags" Target="../tags/tag1424.xml"/><Relationship Id="rId6" Type="http://schemas.openxmlformats.org/officeDocument/2006/relationships/tags" Target="../tags/tag1429.xml"/><Relationship Id="rId11" Type="http://schemas.openxmlformats.org/officeDocument/2006/relationships/tags" Target="../tags/tag1434.xml"/><Relationship Id="rId5" Type="http://schemas.openxmlformats.org/officeDocument/2006/relationships/tags" Target="../tags/tag1428.xml"/><Relationship Id="rId15" Type="http://schemas.openxmlformats.org/officeDocument/2006/relationships/slideLayout" Target="../slideLayouts/slideLayout7.xml"/><Relationship Id="rId10" Type="http://schemas.openxmlformats.org/officeDocument/2006/relationships/tags" Target="../tags/tag1433.xml"/><Relationship Id="rId4" Type="http://schemas.openxmlformats.org/officeDocument/2006/relationships/tags" Target="../tags/tag1427.xml"/><Relationship Id="rId9" Type="http://schemas.openxmlformats.org/officeDocument/2006/relationships/tags" Target="../tags/tag1432.xml"/><Relationship Id="rId14" Type="http://schemas.openxmlformats.org/officeDocument/2006/relationships/tags" Target="../tags/tag14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1" y="1571477"/>
            <a:ext cx="3586950" cy="2698351"/>
            <a:chOff x="-8481" y="1971527"/>
            <a:chExt cx="3586950" cy="2698351"/>
          </a:xfrm>
        </p:grpSpPr>
        <p:sp>
          <p:nvSpPr>
            <p:cNvPr id="50" name="Freeform 100"/>
            <p:cNvSpPr/>
            <p:nvPr/>
          </p:nvSpPr>
          <p:spPr bwMode="auto">
            <a:xfrm>
              <a:off x="-8481" y="1972340"/>
              <a:ext cx="1422748" cy="1310553"/>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chemeClr val="bg1">
                <a:lumMod val="85000"/>
                <a:alpha val="20000"/>
              </a:scheme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52" name="Freeform 102"/>
            <p:cNvSpPr/>
            <p:nvPr/>
          </p:nvSpPr>
          <p:spPr bwMode="auto">
            <a:xfrm>
              <a:off x="-8481" y="3357691"/>
              <a:ext cx="1422748" cy="1312181"/>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1" name="Freeform 113"/>
            <p:cNvSpPr/>
            <p:nvPr/>
          </p:nvSpPr>
          <p:spPr bwMode="auto">
            <a:xfrm>
              <a:off x="871185" y="1972340"/>
              <a:ext cx="1310553" cy="131055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2" name="Freeform 114"/>
            <p:cNvSpPr/>
            <p:nvPr/>
          </p:nvSpPr>
          <p:spPr bwMode="auto">
            <a:xfrm>
              <a:off x="871185" y="1972340"/>
              <a:ext cx="1310553" cy="131055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3" name="Freeform 115"/>
            <p:cNvSpPr/>
            <p:nvPr/>
          </p:nvSpPr>
          <p:spPr bwMode="auto">
            <a:xfrm>
              <a:off x="2254907" y="1972340"/>
              <a:ext cx="1310553" cy="131055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4" name="Freeform 117"/>
            <p:cNvSpPr/>
            <p:nvPr/>
          </p:nvSpPr>
          <p:spPr bwMode="auto">
            <a:xfrm>
              <a:off x="2254907" y="3357691"/>
              <a:ext cx="1310553" cy="131218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5" name="Freeform 119"/>
            <p:cNvSpPr/>
            <p:nvPr/>
          </p:nvSpPr>
          <p:spPr bwMode="auto">
            <a:xfrm>
              <a:off x="871185" y="3359316"/>
              <a:ext cx="1310553" cy="131055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6" name="Freeform 120"/>
            <p:cNvSpPr/>
            <p:nvPr/>
          </p:nvSpPr>
          <p:spPr bwMode="auto">
            <a:xfrm>
              <a:off x="869557" y="3357691"/>
              <a:ext cx="1312180" cy="131218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DBDBDB">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67" name="그룹 89"/>
            <p:cNvGrpSpPr/>
            <p:nvPr/>
          </p:nvGrpSpPr>
          <p:grpSpPr>
            <a:xfrm>
              <a:off x="1802880" y="3744685"/>
              <a:ext cx="378858" cy="925193"/>
              <a:chOff x="1812925" y="4535488"/>
              <a:chExt cx="369888" cy="903287"/>
            </a:xfrm>
            <a:solidFill>
              <a:schemeClr val="accent2">
                <a:lumMod val="50000"/>
              </a:schemeClr>
            </a:solidFill>
          </p:grpSpPr>
          <p:sp>
            <p:nvSpPr>
              <p:cNvPr id="81" name="Freeform 5"/>
              <p:cNvSpPr/>
              <p:nvPr/>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2" name="Freeform 7"/>
              <p:cNvSpPr/>
              <p:nvPr/>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72" name="Freeform 118"/>
            <p:cNvSpPr/>
            <p:nvPr/>
          </p:nvSpPr>
          <p:spPr bwMode="auto">
            <a:xfrm>
              <a:off x="2254907" y="3357691"/>
              <a:ext cx="1310553"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73" name="그룹 122"/>
            <p:cNvGrpSpPr/>
            <p:nvPr/>
          </p:nvGrpSpPr>
          <p:grpSpPr>
            <a:xfrm>
              <a:off x="2254907" y="3744678"/>
              <a:ext cx="416255" cy="925191"/>
              <a:chOff x="2209800" y="4519614"/>
              <a:chExt cx="406400" cy="903287"/>
            </a:xfrm>
            <a:solidFill>
              <a:schemeClr val="accent1">
                <a:lumMod val="50000"/>
              </a:schemeClr>
            </a:solidFill>
          </p:grpSpPr>
          <p:sp>
            <p:nvSpPr>
              <p:cNvPr id="79" name="Freeform 9"/>
              <p:cNvSpPr/>
              <p:nvPr/>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0" name="Freeform 11"/>
              <p:cNvSpPr/>
              <p:nvPr/>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90" name="Freeform 118"/>
            <p:cNvSpPr/>
            <p:nvPr/>
          </p:nvSpPr>
          <p:spPr bwMode="auto">
            <a:xfrm flipV="1">
              <a:off x="2267915" y="1971527"/>
              <a:ext cx="1310554"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cxnSp>
        <p:nvCxnSpPr>
          <p:cNvPr id="96" name="直接连接符 95"/>
          <p:cNvCxnSpPr/>
          <p:nvPr/>
        </p:nvCxnSpPr>
        <p:spPr>
          <a:xfrm>
            <a:off x="4517571" y="2625157"/>
            <a:ext cx="7674429" cy="0"/>
          </a:xfrm>
          <a:prstGeom prst="line">
            <a:avLst/>
          </a:prstGeom>
          <a:ln w="19050">
            <a:solidFill>
              <a:srgbClr val="E6E6E6"/>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3311999" y="1833942"/>
            <a:ext cx="6298725" cy="830997"/>
          </a:xfrm>
          <a:prstGeom prst="rect">
            <a:avLst/>
          </a:prstGeom>
          <a:noFill/>
        </p:spPr>
        <p:txBody>
          <a:bodyPr wrap="square" rtlCol="0">
            <a:spAutoFit/>
          </a:bodyPr>
          <a:lstStyle/>
          <a:p>
            <a:r>
              <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rPr>
              <a:t>项目一 工程材料选用</a:t>
            </a:r>
            <a:endPar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17" name="组合 116"/>
          <p:cNvGrpSpPr/>
          <p:nvPr/>
        </p:nvGrpSpPr>
        <p:grpSpPr>
          <a:xfrm>
            <a:off x="10186831" y="1856740"/>
            <a:ext cx="783189" cy="864237"/>
            <a:chOff x="9473648" y="1406690"/>
            <a:chExt cx="1107403" cy="1222002"/>
          </a:xfrm>
        </p:grpSpPr>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6" name="图片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sp>
        <p:nvSpPr>
          <p:cNvPr id="3" name="灯片编号占位符 2"/>
          <p:cNvSpPr>
            <a:spLocks noGrp="1"/>
          </p:cNvSpPr>
          <p:nvPr>
            <p:ph type="sldNum" sz="quarter" idx="12"/>
          </p:nvPr>
        </p:nvSpPr>
        <p:spPr/>
        <p:txBody>
          <a:bodyPr/>
          <a:lstStyle/>
          <a:p>
            <a:fld id="{49AE70B2-8BF9-45C0-BB95-33D1B9D3A854}" type="slidenum">
              <a:rPr lang="zh-CN" altLang="en-US" smtClean="0"/>
              <a:t>1</a:t>
            </a:fld>
            <a:endParaRPr lang="zh-CN" altLang="en-US" dirty="0"/>
          </a:p>
        </p:txBody>
      </p:sp>
      <p:sp>
        <p:nvSpPr>
          <p:cNvPr id="10" name="文本框 9"/>
          <p:cNvSpPr txBox="1"/>
          <p:nvPr/>
        </p:nvSpPr>
        <p:spPr>
          <a:xfrm>
            <a:off x="3938588" y="3091548"/>
            <a:ext cx="6105524" cy="1289905"/>
          </a:xfrm>
          <a:prstGeom prst="rect">
            <a:avLst/>
          </a:prstGeom>
          <a:noFill/>
        </p:spPr>
        <p:txBody>
          <a:bodyPr wrap="square">
            <a:spAutoFit/>
          </a:bodyPr>
          <a:lstStyle/>
          <a:p>
            <a:pPr marL="285750" indent="-285750">
              <a:lnSpc>
                <a:spcPct val="150000"/>
              </a:lnSpc>
              <a:buFont typeface="Wingdings" panose="05000000000000000000" pitchFamily="2" charset="2"/>
              <a:buChar char="n"/>
            </a:pPr>
            <a:r>
              <a:rPr lang="zh-CN" altLang="en-US" sz="1800" dirty="0">
                <a:solidFill>
                  <a:srgbClr val="C00000"/>
                </a:solidFill>
                <a:latin typeface="微软雅黑" panose="020B0503020204020204" charset="-122"/>
                <a:ea typeface="微软雅黑" panose="020B0503020204020204" charset="-122"/>
                <a:cs typeface="微软雅黑" panose="020B0503020204020204" charset="-122"/>
              </a:rPr>
              <a:t>任务一  材料的性能分析</a:t>
            </a:r>
          </a:p>
          <a:p>
            <a:pPr marL="285750" indent="-285750">
              <a:lnSpc>
                <a:spcPct val="150000"/>
              </a:lnSpc>
              <a:buFont typeface="Wingdings" panose="05000000000000000000" pitchFamily="2" charset="2"/>
              <a:buChar char="n"/>
            </a:pPr>
            <a:r>
              <a:rPr lang="zh-CN" altLang="en-US" sz="1800" dirty="0">
                <a:solidFill>
                  <a:srgbClr val="C00000"/>
                </a:solidFill>
                <a:latin typeface="微软雅黑" panose="020B0503020204020204" charset="-122"/>
                <a:ea typeface="微软雅黑" panose="020B0503020204020204" charset="-122"/>
                <a:cs typeface="微软雅黑" panose="020B0503020204020204" charset="-122"/>
              </a:rPr>
              <a:t>任务二  金属材料力学性能的改善方法</a:t>
            </a:r>
          </a:p>
          <a:p>
            <a:pPr marL="285750" indent="-285750">
              <a:lnSpc>
                <a:spcPct val="150000"/>
              </a:lnSpc>
              <a:buFont typeface="Wingdings" panose="05000000000000000000" pitchFamily="2" charset="2"/>
              <a:buChar char="n"/>
            </a:pPr>
            <a:r>
              <a:rPr lang="zh-CN" altLang="en-US" dirty="0">
                <a:solidFill>
                  <a:srgbClr val="C00000"/>
                </a:solidFill>
                <a:latin typeface="微软雅黑" panose="020B0503020204020204" charset="-122"/>
                <a:ea typeface="微软雅黑" panose="020B0503020204020204" charset="-122"/>
                <a:cs typeface="微软雅黑" panose="020B0503020204020204" charset="-122"/>
              </a:rPr>
              <a:t>任务</a:t>
            </a:r>
            <a:r>
              <a:rPr lang="zh-CN" altLang="en-US" sz="1800" dirty="0">
                <a:solidFill>
                  <a:srgbClr val="C00000"/>
                </a:solidFill>
                <a:latin typeface="微软雅黑" panose="020B0503020204020204" charset="-122"/>
                <a:ea typeface="微软雅黑" panose="020B0503020204020204" charset="-122"/>
                <a:cs typeface="微软雅黑" panose="020B0503020204020204" charset="-122"/>
              </a:rPr>
              <a:t>三  工程上常用有色金属于合金识别</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par>
                                <p:cTn id="16" presetID="22" presetClass="entr" presetSubtype="8" fill="hold" nodeType="withEffect">
                                  <p:stCondLst>
                                    <p:cond delay="25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250"/>
                                        <p:tgtEl>
                                          <p:spTgt spid="1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58"/>
              <a:ext cx="3204944" cy="6419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541145" y="908685"/>
            <a:ext cx="9426575" cy="3449955"/>
          </a:xfrm>
          <a:prstGeom prst="rect">
            <a:avLst/>
          </a:prstGeom>
          <a:noFill/>
          <a:ln w="9525">
            <a:noFill/>
          </a:ln>
        </p:spPr>
        <p:txBody>
          <a:bodyPr wrap="square">
            <a:spAutoFit/>
          </a:bodyPr>
          <a:lstStyle/>
          <a:p>
            <a:pPr indent="266700">
              <a:lnSpc>
                <a:spcPct val="130000"/>
              </a:lnSpc>
              <a:spcBef>
                <a:spcPts val="0"/>
              </a:spcBef>
              <a:spcAft>
                <a:spcPts val="0"/>
              </a:spcAft>
            </a:pP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1</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）拉伸试验强度指标</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       1</a:t>
            </a:r>
            <a:r>
              <a:rPr lang="zh-CN" sz="2800" b="0" dirty="0">
                <a:latin typeface="微软雅黑" panose="020B0503020204020204" charset="-122"/>
                <a:ea typeface="微软雅黑" panose="020B0503020204020204" charset="-122"/>
                <a:cs typeface="微软雅黑" panose="020B0503020204020204" charset="-122"/>
              </a:rPr>
              <a:t>）抗拉强度是指材料在断裂前所能承受的最大应力，是通过拉伸试验测定的。</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抗拉强度用</a:t>
            </a:r>
            <a:r>
              <a:rPr lang="en-US" sz="2800" b="0" dirty="0" err="1">
                <a:solidFill>
                  <a:srgbClr val="FF0000"/>
                </a:solidFill>
                <a:latin typeface="微软雅黑" panose="020B0503020204020204" charset="-122"/>
                <a:ea typeface="微软雅黑" panose="020B0503020204020204" charset="-122"/>
                <a:cs typeface="微软雅黑" panose="020B0503020204020204" charset="-122"/>
              </a:rPr>
              <a:t>σ</a:t>
            </a:r>
            <a:r>
              <a:rPr lang="en-US" sz="2800" b="0" baseline="-25000" dirty="0" err="1">
                <a:solidFill>
                  <a:srgbClr val="FF0000"/>
                </a:solidFill>
                <a:latin typeface="微软雅黑" panose="020B0503020204020204" charset="-122"/>
                <a:ea typeface="微软雅黑" panose="020B0503020204020204" charset="-122"/>
                <a:cs typeface="微软雅黑" panose="020B0503020204020204" charset="-122"/>
              </a:rPr>
              <a:t>b</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表示</a:t>
            </a:r>
            <a:r>
              <a:rPr lang="zh-CN" sz="2800" b="0" dirty="0">
                <a:latin typeface="微软雅黑" panose="020B0503020204020204" charset="-122"/>
                <a:ea typeface="微软雅黑" panose="020B0503020204020204" charset="-122"/>
                <a:cs typeface="微软雅黑" panose="020B0503020204020204" charset="-122"/>
              </a:rPr>
              <a:t>。</a:t>
            </a:r>
          </a:p>
          <a:p>
            <a:pPr indent="266700">
              <a:lnSpc>
                <a:spcPct val="130000"/>
              </a:lnSpc>
              <a:spcBef>
                <a:spcPts val="0"/>
              </a:spcBef>
              <a:spcAft>
                <a:spcPts val="0"/>
              </a:spcAft>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标准试样中间直杆部分为试验段，其长度</a:t>
            </a:r>
            <a:r>
              <a:rPr lang="en-US" sz="2800" b="0" dirty="0">
                <a:latin typeface="微软雅黑" panose="020B0503020204020204" charset="-122"/>
                <a:ea typeface="微软雅黑" panose="020B0503020204020204" charset="-122"/>
                <a:cs typeface="微软雅黑" panose="020B0503020204020204" charset="-122"/>
              </a:rPr>
              <a:t>L</a:t>
            </a:r>
            <a:r>
              <a:rPr lang="zh-CN" sz="2800" b="0" dirty="0">
                <a:latin typeface="微软雅黑" panose="020B0503020204020204" charset="-122"/>
                <a:ea typeface="微软雅黑" panose="020B0503020204020204" charset="-122"/>
                <a:cs typeface="微软雅黑" panose="020B0503020204020204" charset="-122"/>
              </a:rPr>
              <a:t>称为标距；试样较粗的两端是装夹部分；按照标距</a:t>
            </a:r>
            <a:r>
              <a:rPr lang="en-US" sz="2800" b="0" dirty="0">
                <a:latin typeface="微软雅黑" panose="020B0503020204020204" charset="-122"/>
                <a:ea typeface="微软雅黑" panose="020B0503020204020204" charset="-122"/>
                <a:cs typeface="微软雅黑" panose="020B0503020204020204" charset="-122"/>
              </a:rPr>
              <a:t>l</a:t>
            </a:r>
            <a:r>
              <a:rPr lang="zh-CN" sz="2800" b="0" dirty="0">
                <a:latin typeface="微软雅黑" panose="020B0503020204020204" charset="-122"/>
                <a:ea typeface="微软雅黑" panose="020B0503020204020204" charset="-122"/>
                <a:cs typeface="微软雅黑" panose="020B0503020204020204" charset="-122"/>
              </a:rPr>
              <a:t>与直径</a:t>
            </a:r>
            <a:r>
              <a:rPr lang="en-US" sz="2800" b="0" dirty="0">
                <a:latin typeface="微软雅黑" panose="020B0503020204020204" charset="-122"/>
                <a:ea typeface="微软雅黑" panose="020B0503020204020204" charset="-122"/>
                <a:cs typeface="微软雅黑" panose="020B0503020204020204" charset="-122"/>
              </a:rPr>
              <a:t>d</a:t>
            </a:r>
            <a:r>
              <a:rPr lang="zh-CN" sz="2800" b="0" dirty="0">
                <a:latin typeface="微软雅黑" panose="020B0503020204020204" charset="-122"/>
                <a:ea typeface="微软雅黑" panose="020B0503020204020204" charset="-122"/>
                <a:cs typeface="微软雅黑" panose="020B0503020204020204" charset="-122"/>
              </a:rPr>
              <a:t>之比，分为长试样（取</a:t>
            </a:r>
            <a:r>
              <a:rPr lang="en-US" sz="2800" b="0" i="1" dirty="0">
                <a:latin typeface="微软雅黑" panose="020B0503020204020204" charset="-122"/>
                <a:ea typeface="微软雅黑" panose="020B0503020204020204" charset="-122"/>
                <a:cs typeface="微软雅黑" panose="020B0503020204020204" charset="-122"/>
              </a:rPr>
              <a:t>L</a:t>
            </a:r>
            <a:r>
              <a:rPr lang="en-US" sz="2800" b="0" dirty="0">
                <a:latin typeface="微软雅黑" panose="020B0503020204020204" charset="-122"/>
                <a:ea typeface="微软雅黑" panose="020B0503020204020204" charset="-122"/>
                <a:cs typeface="微软雅黑" panose="020B0503020204020204" charset="-122"/>
              </a:rPr>
              <a:t>=10d</a:t>
            </a:r>
            <a:r>
              <a:rPr lang="zh-CN" sz="2800" b="0" dirty="0">
                <a:latin typeface="微软雅黑" panose="020B0503020204020204" charset="-122"/>
                <a:ea typeface="微软雅黑" panose="020B0503020204020204" charset="-122"/>
                <a:cs typeface="微软雅黑" panose="020B0503020204020204" charset="-122"/>
              </a:rPr>
              <a:t>）和短试样（</a:t>
            </a:r>
            <a:r>
              <a:rPr lang="en-US" sz="2800" b="0" i="1" dirty="0">
                <a:latin typeface="微软雅黑" panose="020B0503020204020204" charset="-122"/>
                <a:ea typeface="微软雅黑" panose="020B0503020204020204" charset="-122"/>
                <a:cs typeface="微软雅黑" panose="020B0503020204020204" charset="-122"/>
              </a:rPr>
              <a:t>L</a:t>
            </a:r>
            <a:r>
              <a:rPr lang="en-US" sz="2800" b="0" dirty="0">
                <a:latin typeface="微软雅黑" panose="020B0503020204020204" charset="-122"/>
                <a:ea typeface="微软雅黑" panose="020B0503020204020204" charset="-122"/>
                <a:cs typeface="微软雅黑" panose="020B0503020204020204" charset="-122"/>
              </a:rPr>
              <a:t>=5d</a:t>
            </a:r>
            <a:r>
              <a:rPr lang="zh-CN" sz="2800" b="0" dirty="0">
                <a:latin typeface="微软雅黑" panose="020B0503020204020204" charset="-122"/>
                <a:ea typeface="微软雅黑" panose="020B0503020204020204" charset="-122"/>
                <a:cs typeface="微软雅黑" panose="020B0503020204020204" charset="-122"/>
              </a:rPr>
              <a:t>）两种。</a:t>
            </a:r>
            <a:endParaRPr lang="zh-CN" altLang="en-US" sz="2800" b="0" dirty="0">
              <a:latin typeface="微软雅黑" panose="020B0503020204020204" charset="-122"/>
              <a:ea typeface="微软雅黑" panose="020B0503020204020204" charset="-122"/>
              <a:cs typeface="微软雅黑" panose="020B0503020204020204" charset="-122"/>
            </a:endParaRPr>
          </a:p>
        </p:txBody>
      </p:sp>
      <p:pic>
        <p:nvPicPr>
          <p:cNvPr id="25" name="图片 24"/>
          <p:cNvPicPr>
            <a:picLocks noChangeAspect="1"/>
          </p:cNvPicPr>
          <p:nvPr/>
        </p:nvPicPr>
        <p:blipFill>
          <a:blip r:embed="rId18"/>
          <a:stretch>
            <a:fillRect/>
          </a:stretch>
        </p:blipFill>
        <p:spPr>
          <a:xfrm>
            <a:off x="2037715" y="4377055"/>
            <a:ext cx="8027035" cy="2168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barn(inVertical)">
                                      <p:cBhvr>
                                        <p:cTn id="26" dur="500"/>
                                        <p:tgtEl>
                                          <p:spTgt spid="100"/>
                                        </p:tgtEl>
                                      </p:cBhvr>
                                    </p:animEffect>
                                  </p:childTnLst>
                                </p:cTn>
                              </p:par>
                              <p:par>
                                <p:cTn id="27" presetID="16" presetClass="entr" presetSubtype="21"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D702408-4F3E-8E43-AB03-6686F70E5538}"/>
              </a:ext>
            </a:extLst>
          </p:cNvPr>
          <p:cNvSpPr>
            <a:spLocks noGrp="1"/>
          </p:cNvSpPr>
          <p:nvPr>
            <p:ph type="sldNum" sz="quarter" idx="12"/>
          </p:nvPr>
        </p:nvSpPr>
        <p:spPr/>
        <p:txBody>
          <a:bodyPr/>
          <a:lstStyle/>
          <a:p>
            <a:fld id="{49AE70B2-8BF9-45C0-BB95-33D1B9D3A854}" type="slidenum">
              <a:rPr lang="zh-CN" altLang="en-US" smtClean="0"/>
              <a:t>100</a:t>
            </a:fld>
            <a:endParaRPr lang="zh-CN" altLang="en-US"/>
          </a:p>
        </p:txBody>
      </p:sp>
      <p:sp>
        <p:nvSpPr>
          <p:cNvPr id="3" name="矩形 2">
            <a:extLst>
              <a:ext uri="{FF2B5EF4-FFF2-40B4-BE49-F238E27FC236}">
                <a16:creationId xmlns:a16="http://schemas.microsoft.com/office/drawing/2014/main" id="{0778480A-BEAF-5696-5E7F-6544A6DB115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FEB75E25-AA08-B6A5-E923-12107A54CFB0}"/>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DBBFD336-E23D-1F2C-D282-32EC7B937EBF}"/>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E82E6596-0005-E8F4-C992-81AC770473D6}"/>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24750592-AE96-53AB-D245-B863AD6BD1A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AD2125D4-951F-2136-A635-274E7CF0432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9472ED66-4C1D-2DC3-F163-4599756AE08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8E94EE30-5BD1-882F-4069-DC0B8EA56674}"/>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44B25E5C-0BF3-1EEF-7660-9BFC9A13F54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6729DF4F-1DC0-2107-6E47-8474C1714D6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68984CDD-3D17-F798-A99C-DABD0DFE2296}"/>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1EDE06C7-B6CF-722F-C5E7-7205EDC2C06D}"/>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054FAA0A-4971-5EA3-D331-367F6318841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CCF3C891-F3F9-74EC-CF45-C31A32F6849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5607A090-4E89-70F5-443F-744B78DB0039}"/>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3A5C594C-028A-107E-546A-F36E328A9E4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7B0FEC13-DA79-FA59-079A-699E06E0869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29D97FB-2FE2-FAEB-E04F-40D44B0150B2}"/>
              </a:ext>
            </a:extLst>
          </p:cNvPr>
          <p:cNvSpPr txBox="1"/>
          <p:nvPr/>
        </p:nvSpPr>
        <p:spPr>
          <a:xfrm>
            <a:off x="1666876" y="1301751"/>
            <a:ext cx="9534524"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特殊性能钢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特殊性能钢是指因具有某些特殊的物理、化学、力学性能，能在特殊的环境工作条件下使用的钢。</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工程中常用的有：耐磨钢，如</a:t>
            </a:r>
            <a:r>
              <a:rPr lang="en-US" altLang="zh-CN" sz="2800" kern="100" dirty="0">
                <a:effectLst/>
                <a:latin typeface="微软雅黑" panose="020B0503020204020204" pitchFamily="34" charset="-122"/>
                <a:ea typeface="微软雅黑" panose="020B0503020204020204" pitchFamily="34" charset="-122"/>
              </a:rPr>
              <a:t>ZGMn13-1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ZGMn13-4</a:t>
            </a:r>
            <a:r>
              <a:rPr lang="zh-CN" altLang="zh-CN" sz="2800" kern="100" dirty="0">
                <a:effectLst/>
                <a:latin typeface="微软雅黑" panose="020B0503020204020204" pitchFamily="34" charset="-122"/>
                <a:ea typeface="微软雅黑" panose="020B0503020204020204" pitchFamily="34" charset="-122"/>
              </a:rPr>
              <a:t>；耐热钢，如</a:t>
            </a:r>
            <a:r>
              <a:rPr lang="en-US" altLang="zh-CN" sz="2800" kern="100" dirty="0">
                <a:effectLst/>
                <a:latin typeface="微软雅黑" panose="020B0503020204020204" pitchFamily="34" charset="-122"/>
                <a:ea typeface="微软雅黑" panose="020B0503020204020204" pitchFamily="34" charset="-122"/>
              </a:rPr>
              <a:t>1Crl3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lCr11MoV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1Crl8Ni9Ti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4Cr14Nil4W2Mo</a:t>
            </a:r>
            <a:r>
              <a:rPr lang="zh-CN" altLang="zh-CN" sz="2800" kern="100" dirty="0">
                <a:effectLst/>
                <a:latin typeface="微软雅黑" panose="020B0503020204020204" pitchFamily="34" charset="-122"/>
                <a:ea typeface="微软雅黑" panose="020B0503020204020204" pitchFamily="34" charset="-122"/>
              </a:rPr>
              <a:t>等；不锈钢，如</a:t>
            </a:r>
            <a:r>
              <a:rPr lang="en-US" altLang="zh-CN" sz="2800" kern="100" dirty="0">
                <a:effectLst/>
                <a:latin typeface="微软雅黑" panose="020B0503020204020204" pitchFamily="34" charset="-122"/>
                <a:ea typeface="微软雅黑" panose="020B0503020204020204" pitchFamily="34" charset="-122"/>
              </a:rPr>
              <a:t>1Crl7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1Cr13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3Cr13</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297267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4C22279-AA90-19DB-F156-DDA5B47B87A7}"/>
              </a:ext>
            </a:extLst>
          </p:cNvPr>
          <p:cNvSpPr>
            <a:spLocks noGrp="1"/>
          </p:cNvSpPr>
          <p:nvPr>
            <p:ph type="sldNum" sz="quarter" idx="12"/>
          </p:nvPr>
        </p:nvSpPr>
        <p:spPr/>
        <p:txBody>
          <a:bodyPr/>
          <a:lstStyle/>
          <a:p>
            <a:fld id="{49AE70B2-8BF9-45C0-BB95-33D1B9D3A854}" type="slidenum">
              <a:rPr lang="zh-CN" altLang="en-US" smtClean="0"/>
              <a:t>101</a:t>
            </a:fld>
            <a:endParaRPr lang="zh-CN" altLang="en-US"/>
          </a:p>
        </p:txBody>
      </p:sp>
      <p:sp>
        <p:nvSpPr>
          <p:cNvPr id="3" name="矩形 2">
            <a:extLst>
              <a:ext uri="{FF2B5EF4-FFF2-40B4-BE49-F238E27FC236}">
                <a16:creationId xmlns:a16="http://schemas.microsoft.com/office/drawing/2014/main" id="{80B16B26-F59D-EA4D-AAE2-531850AAB5C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734B439D-9540-F997-CBB1-20B9C3820C52}"/>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E730791E-0C6E-A31F-F070-CFB623EB0F0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60AE8B4F-A3A8-2D13-B87F-B9A00AADC4A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8E656AE4-4B12-FA20-E377-46BBDCC7FEA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70EFC707-4F17-44BE-B44F-77351248533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0A9B7A9B-97E9-0979-CBDA-6E367EC7B7D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9BADBC26-8105-7230-1827-ACB424E4D2B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96EB8D05-18D4-CC6B-E756-11E3DF13C47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09119B8-98C6-9311-9FC4-0F78D0907B7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BE75D512-0309-30D2-CE56-A4B8004E89DE}"/>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64970F8A-0AC8-3686-E3CD-8F84A860B2AE}"/>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6E9070FB-081F-85FF-6AC5-D7731ED2F18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1B20EA1E-DE3F-E5B5-DA47-C24F012970F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D96B9C8A-DA30-8E87-32A2-E9B78CA68A7C}"/>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B9E97FC4-2E7E-58A5-8E68-D86253A90F9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1C06D741-E10B-115A-8B80-CEB6523A8BF0}"/>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76A235C-12D4-F829-D24F-F36290E5ECAE}"/>
              </a:ext>
            </a:extLst>
          </p:cNvPr>
          <p:cNvSpPr txBox="1"/>
          <p:nvPr/>
        </p:nvSpPr>
        <p:spPr>
          <a:xfrm>
            <a:off x="1285875" y="989738"/>
            <a:ext cx="10496550" cy="5429243"/>
          </a:xfrm>
          <a:prstGeom prst="rect">
            <a:avLst/>
          </a:prstGeom>
          <a:noFill/>
        </p:spPr>
        <p:txBody>
          <a:bodyPr wrap="square">
            <a:spAutoFit/>
          </a:bodyPr>
          <a:lstStyle/>
          <a:p>
            <a:pPr indent="266700" algn="l">
              <a:lnSpc>
                <a:spcPts val="4200"/>
              </a:lnSpc>
            </a:pPr>
            <a:r>
              <a:rPr lang="zh-CN" altLang="zh-CN" sz="2800" kern="100" dirty="0">
                <a:effectLst/>
                <a:highlight>
                  <a:srgbClr val="FFFF00"/>
                </a:highlight>
                <a:latin typeface="微软雅黑" panose="020B0503020204020204" pitchFamily="34" charset="-122"/>
                <a:ea typeface="微软雅黑" panose="020B0503020204020204" pitchFamily="34" charset="-122"/>
              </a:rPr>
              <a:t>五、工程铸铁</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铸铁是含碳量大于</a:t>
            </a:r>
            <a:r>
              <a:rPr lang="en-US" altLang="zh-CN" sz="2800" kern="100" dirty="0">
                <a:effectLst/>
                <a:latin typeface="微软雅黑" panose="020B0503020204020204" pitchFamily="34" charset="-122"/>
                <a:ea typeface="微软雅黑" panose="020B0503020204020204" pitchFamily="34" charset="-122"/>
              </a:rPr>
              <a:t>2.11%</a:t>
            </a:r>
            <a:r>
              <a:rPr lang="zh-CN" altLang="zh-CN" sz="2800" kern="100" dirty="0">
                <a:effectLst/>
                <a:latin typeface="微软雅黑" panose="020B0503020204020204" pitchFamily="34" charset="-122"/>
                <a:ea typeface="微软雅黑" panose="020B0503020204020204" pitchFamily="34" charset="-122"/>
              </a:rPr>
              <a:t>的铁碳合金。</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工业上常用铸铁的成分范围是：</a:t>
            </a:r>
            <a:r>
              <a:rPr lang="zh-CN" altLang="zh-CN" sz="2800" kern="100" dirty="0">
                <a:solidFill>
                  <a:srgbClr val="111212"/>
                </a:solidFill>
                <a:effectLst/>
                <a:latin typeface="微软雅黑" panose="020B0503020204020204" pitchFamily="34" charset="-122"/>
                <a:ea typeface="微软雅黑" panose="020B0503020204020204" pitchFamily="34" charset="-122"/>
              </a:rPr>
              <a:t>ω</a:t>
            </a:r>
            <a:r>
              <a:rPr lang="en-US" altLang="zh-CN" sz="2800" kern="100" baseline="-25000" dirty="0">
                <a:solidFill>
                  <a:srgbClr val="111212"/>
                </a:solidFill>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2.5%~4.0%</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111212"/>
                </a:solidFill>
                <a:effectLst/>
                <a:latin typeface="微软雅黑" panose="020B0503020204020204" pitchFamily="34" charset="-122"/>
                <a:ea typeface="微软雅黑" panose="020B0503020204020204" pitchFamily="34" charset="-122"/>
              </a:rPr>
              <a:t>ω</a:t>
            </a:r>
            <a:r>
              <a:rPr lang="en-US" altLang="zh-CN" sz="2800" kern="100" baseline="-25000" dirty="0" err="1">
                <a:solidFill>
                  <a:srgbClr val="111212"/>
                </a:solidFill>
                <a:effectLst/>
                <a:latin typeface="微软雅黑" panose="020B0503020204020204" pitchFamily="34" charset="-122"/>
                <a:ea typeface="微软雅黑" panose="020B0503020204020204" pitchFamily="34" charset="-122"/>
              </a:rPr>
              <a:t>si</a:t>
            </a:r>
            <a:r>
              <a:rPr lang="zh-CN" altLang="zh-CN" sz="2800" kern="100" dirty="0">
                <a:solidFill>
                  <a:srgbClr val="111212"/>
                </a:solidFill>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1.0%~3.0%</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111212"/>
                </a:solidFill>
                <a:effectLst/>
                <a:latin typeface="微软雅黑" panose="020B0503020204020204" pitchFamily="34" charset="-122"/>
                <a:ea typeface="微软雅黑" panose="020B0503020204020204" pitchFamily="34" charset="-122"/>
              </a:rPr>
              <a:t>ω</a:t>
            </a:r>
            <a:r>
              <a:rPr lang="en-US" altLang="zh-CN" sz="2800" kern="100" baseline="-25000" dirty="0">
                <a:solidFill>
                  <a:srgbClr val="111212"/>
                </a:solidFill>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0.5%~1.4%</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111212"/>
                </a:solidFill>
                <a:effectLst/>
                <a:latin typeface="微软雅黑" panose="020B0503020204020204" pitchFamily="34" charset="-122"/>
                <a:ea typeface="微软雅黑" panose="020B0503020204020204" pitchFamily="34" charset="-122"/>
              </a:rPr>
              <a:t>ω</a:t>
            </a:r>
            <a:r>
              <a:rPr lang="en-US" altLang="zh-CN" sz="2800" kern="100" baseline="-25000" dirty="0">
                <a:solidFill>
                  <a:srgbClr val="111212"/>
                </a:solidFill>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0.01%~0.50%</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111212"/>
                </a:solidFill>
                <a:effectLst/>
                <a:latin typeface="微软雅黑" panose="020B0503020204020204" pitchFamily="34" charset="-122"/>
                <a:ea typeface="微软雅黑" panose="020B0503020204020204" pitchFamily="34" charset="-122"/>
              </a:rPr>
              <a:t>ω</a:t>
            </a:r>
            <a:r>
              <a:rPr lang="en-US" altLang="zh-CN" sz="2800" kern="100" baseline="-25000" dirty="0">
                <a:solidFill>
                  <a:srgbClr val="111212"/>
                </a:solidFill>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0.02%~0.20%</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铸铁的强度、塑性和韧性较差，不能进行锻造，但具有良好的铸造性、减磨性和切削加工性，生产设备和工艺简单、价格低廉，因此在机械制造上得到了广泛的应用。</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铸铁在工业中应用量较大，按质量百分比，一般机械中，铸铁件占约</a:t>
            </a:r>
            <a:r>
              <a:rPr lang="en-US" altLang="zh-CN" sz="2800" kern="100" dirty="0">
                <a:effectLst/>
                <a:latin typeface="微软雅黑" panose="020B0503020204020204" pitchFamily="34" charset="-122"/>
                <a:ea typeface="微软雅黑" panose="020B0503020204020204" pitchFamily="34" charset="-122"/>
              </a:rPr>
              <a:t>40%~70%</a:t>
            </a:r>
            <a:r>
              <a:rPr lang="zh-CN" altLang="zh-CN" sz="2800" kern="100" dirty="0">
                <a:effectLst/>
                <a:latin typeface="微软雅黑" panose="020B0503020204020204" pitchFamily="34" charset="-122"/>
                <a:ea typeface="微软雅黑" panose="020B0503020204020204" pitchFamily="34" charset="-122"/>
              </a:rPr>
              <a:t>，在机床和重型机械中达</a:t>
            </a:r>
            <a:r>
              <a:rPr lang="en-US" altLang="zh-CN" sz="2800" kern="100" dirty="0">
                <a:effectLst/>
                <a:latin typeface="微软雅黑" panose="020B0503020204020204" pitchFamily="34" charset="-122"/>
                <a:ea typeface="微软雅黑" panose="020B0503020204020204" pitchFamily="34" charset="-122"/>
              </a:rPr>
              <a:t>60%~90%</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88049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8BFAD16-F763-BEAA-D4AB-FA0B13F79DF8}"/>
              </a:ext>
            </a:extLst>
          </p:cNvPr>
          <p:cNvSpPr>
            <a:spLocks noGrp="1"/>
          </p:cNvSpPr>
          <p:nvPr>
            <p:ph type="sldNum" sz="quarter" idx="12"/>
          </p:nvPr>
        </p:nvSpPr>
        <p:spPr/>
        <p:txBody>
          <a:bodyPr/>
          <a:lstStyle/>
          <a:p>
            <a:fld id="{49AE70B2-8BF9-45C0-BB95-33D1B9D3A854}" type="slidenum">
              <a:rPr lang="zh-CN" altLang="en-US" smtClean="0"/>
              <a:t>102</a:t>
            </a:fld>
            <a:endParaRPr lang="zh-CN" altLang="en-US"/>
          </a:p>
        </p:txBody>
      </p:sp>
      <p:sp>
        <p:nvSpPr>
          <p:cNvPr id="3" name="矩形 2">
            <a:extLst>
              <a:ext uri="{FF2B5EF4-FFF2-40B4-BE49-F238E27FC236}">
                <a16:creationId xmlns:a16="http://schemas.microsoft.com/office/drawing/2014/main" id="{51E510E7-5BD8-0498-85EA-671A177ED27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5C16185A-43AF-0696-B21D-D7C6D68A8965}"/>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B28C8F12-BFA0-9B69-FE37-DD39DB889DB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E147B71A-E09D-FB70-6F1A-1B77E8A1FD3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1D18EA86-68FB-17C8-EC0E-2C0E22DA549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B7B2FCFE-8686-6187-1D1F-C988A9B1D57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706973A0-0B83-17BD-5C51-60CBC7AC7CF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379D453E-2EB0-9680-BE05-605DB6B50BE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ABD286D2-759A-F2B1-9537-91C09362048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6AC5BFF7-0655-9714-AF97-18DD10E510B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AA7E36D1-838D-015C-83AE-16A4734B4090}"/>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A4C560DD-6362-6848-51B5-9A1F1C80C0F2}"/>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3CEBDB03-AADB-720D-3EC6-7BFF3822E92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B9F62346-980A-8908-2F49-F24CC14C00A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68B3B0D4-6777-DD51-2C35-263E1027405D}"/>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25B191E1-EC3B-EC79-09D3-6BC1B7C6791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8ACC7171-9DBC-ECF5-A0A3-91FF0618FAB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C3CF9CA-C388-783E-8E77-060C50518EB2}"/>
              </a:ext>
            </a:extLst>
          </p:cNvPr>
          <p:cNvSpPr txBox="1"/>
          <p:nvPr/>
        </p:nvSpPr>
        <p:spPr>
          <a:xfrm>
            <a:off x="1219199" y="881589"/>
            <a:ext cx="10010775"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铸铁的分类</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）灰口铸铁。铸铁中的碳大部分或全部以石墨的形式析出，断口</a:t>
            </a:r>
            <a:r>
              <a:rPr lang="zh-CN" altLang="zh-CN" sz="2800" kern="100" dirty="0">
                <a:solidFill>
                  <a:srgbClr val="FF0000"/>
                </a:solidFill>
                <a:effectLst/>
                <a:latin typeface="微软雅黑" panose="020B0503020204020204" pitchFamily="34" charset="-122"/>
                <a:ea typeface="微软雅黑" panose="020B0503020204020204" pitchFamily="34" charset="-122"/>
              </a:rPr>
              <a:t>呈暗灰色</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可按石墨形态的不同将其分为灰铸铁、球墨铸铁、可锻铸铁和蠕墨铸铁。</a:t>
            </a:r>
            <a:r>
              <a:rPr lang="zh-CN" altLang="zh-CN" sz="2800" kern="100" dirty="0">
                <a:solidFill>
                  <a:srgbClr val="FF0000"/>
                </a:solidFill>
                <a:effectLst/>
                <a:latin typeface="微软雅黑" panose="020B0503020204020204" pitchFamily="34" charset="-122"/>
                <a:ea typeface="微软雅黑" panose="020B0503020204020204" pitchFamily="34" charset="-122"/>
              </a:rPr>
              <a:t>工业上所用铸铁几乎全部都属于这类铸铁</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）白口铸铁。铸铁中的碳主要以游离碳化物的形式析出，断口呈白色。由于大量硬而脆的渗碳体存在，白口铸铁硬度高、脆性大，因而难以切削加工，在工业上很少应用，主要作炼钢原料。</a:t>
            </a:r>
          </a:p>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）麻口铸铁。其组织介于白口与灰口之间，含有不同程度的莱氏体，莱氏体是奥氏体和渗碳体的机械混合体，也具有较大的脆性，工业上也很少用。</a:t>
            </a:r>
          </a:p>
        </p:txBody>
      </p:sp>
    </p:spTree>
    <p:extLst>
      <p:ext uri="{BB962C8B-B14F-4D97-AF65-F5344CB8AC3E}">
        <p14:creationId xmlns:p14="http://schemas.microsoft.com/office/powerpoint/2010/main" val="32204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68AFC80-9A3C-ED5F-0130-41696403F486}"/>
              </a:ext>
            </a:extLst>
          </p:cNvPr>
          <p:cNvSpPr>
            <a:spLocks noGrp="1"/>
          </p:cNvSpPr>
          <p:nvPr>
            <p:ph type="sldNum" sz="quarter" idx="12"/>
          </p:nvPr>
        </p:nvSpPr>
        <p:spPr/>
        <p:txBody>
          <a:bodyPr/>
          <a:lstStyle/>
          <a:p>
            <a:fld id="{49AE70B2-8BF9-45C0-BB95-33D1B9D3A854}" type="slidenum">
              <a:rPr lang="zh-CN" altLang="en-US" smtClean="0"/>
              <a:t>103</a:t>
            </a:fld>
            <a:endParaRPr lang="zh-CN" altLang="en-US"/>
          </a:p>
        </p:txBody>
      </p:sp>
      <p:sp>
        <p:nvSpPr>
          <p:cNvPr id="3" name="矩形 2">
            <a:extLst>
              <a:ext uri="{FF2B5EF4-FFF2-40B4-BE49-F238E27FC236}">
                <a16:creationId xmlns:a16="http://schemas.microsoft.com/office/drawing/2014/main" id="{BED09733-5E71-2838-DDA7-BF4E2E8B7C0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EBB9018F-7E11-3CF0-07BB-E4CB0B456743}"/>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05E0D7FD-7B27-0759-9DDA-7B6C50D2634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637BEA32-71E6-4EC2-46FD-F8D0B7322E4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5270EDCF-7B71-1A27-C0CF-2D6F9ADC455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E031B71F-6C12-939F-830F-685D8AC6A67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07D15A3E-0F59-177B-D860-C3AE54B4154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1A569F3C-1E7D-312E-2EF9-6FFDF9E6B2B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15B448B2-B111-633B-1172-101A0BF255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5AED5D44-BCB4-70D6-D753-6CF7F024DD5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8FA0EE6C-ED79-9EA7-DAF5-6C5E6C539B07}"/>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10C371B6-F8B2-841A-62E7-2A5ED38BB465}"/>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DA842626-EFE1-E580-2430-DAC0D6A40FA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05C6AD89-3BF4-980D-12CC-0F7FEF81ACFC}"/>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BF0815B6-FD6E-099E-5480-5FCD80EB0DAB}"/>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8CB82389-9F02-FB29-A88E-FFB0AE1538B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2E05EA77-2911-E8E4-8EE5-466B37B807E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FA61B256-E6FE-D832-C0AF-A1321BA685D5}"/>
              </a:ext>
            </a:extLst>
          </p:cNvPr>
          <p:cNvSpPr txBox="1"/>
          <p:nvPr/>
        </p:nvSpPr>
        <p:spPr>
          <a:xfrm>
            <a:off x="927348" y="873157"/>
            <a:ext cx="10650252"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灰口铸铁</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）灰铸铁</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灰铸铁的牌号以</a:t>
            </a:r>
            <a:r>
              <a:rPr lang="en-US" altLang="zh-CN" sz="2800" kern="100" dirty="0">
                <a:effectLst/>
                <a:latin typeface="微软雅黑" panose="020B0503020204020204" pitchFamily="34" charset="-122"/>
                <a:ea typeface="微软雅黑" panose="020B0503020204020204" pitchFamily="34" charset="-122"/>
              </a:rPr>
              <a:t>HT</a:t>
            </a:r>
            <a:r>
              <a:rPr lang="zh-CN" altLang="zh-CN" sz="2800" kern="100" dirty="0">
                <a:effectLst/>
                <a:latin typeface="微软雅黑" panose="020B0503020204020204" pitchFamily="34" charset="-122"/>
                <a:ea typeface="微软雅黑" panose="020B0503020204020204" pitchFamily="34" charset="-122"/>
              </a:rPr>
              <a:t>十数字表示，</a:t>
            </a:r>
            <a:r>
              <a:rPr lang="en-US" altLang="zh-CN" sz="2800" kern="100" dirty="0">
                <a:effectLst/>
                <a:latin typeface="微软雅黑" panose="020B0503020204020204" pitchFamily="34" charset="-122"/>
                <a:ea typeface="微软雅黑" panose="020B0503020204020204" pitchFamily="34" charset="-122"/>
              </a:rPr>
              <a:t>"HT"</a:t>
            </a:r>
            <a:r>
              <a:rPr lang="zh-CN" altLang="zh-CN" sz="2800" kern="100" dirty="0">
                <a:effectLst/>
                <a:latin typeface="微软雅黑" panose="020B0503020204020204" pitchFamily="34" charset="-122"/>
                <a:ea typeface="微软雅黑" panose="020B0503020204020204" pitchFamily="34" charset="-122"/>
              </a:rPr>
              <a:t>表示灰铁，数字表示直径</a:t>
            </a:r>
            <a:r>
              <a:rPr lang="en-US" altLang="zh-CN" sz="2800" kern="100" dirty="0">
                <a:effectLst/>
                <a:latin typeface="微软雅黑" panose="020B0503020204020204" pitchFamily="34" charset="-122"/>
                <a:ea typeface="微软雅黑" panose="020B0503020204020204" pitchFamily="34" charset="-122"/>
              </a:rPr>
              <a:t>30mm</a:t>
            </a:r>
            <a:r>
              <a:rPr lang="zh-CN" altLang="zh-CN" sz="2800" kern="100" dirty="0">
                <a:effectLst/>
                <a:latin typeface="微软雅黑" panose="020B0503020204020204" pitchFamily="34" charset="-122"/>
                <a:ea typeface="微软雅黑" panose="020B0503020204020204" pitchFamily="34" charset="-122"/>
              </a:rPr>
              <a:t>的试棒的最小抗拉强度值。</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）球墨铸铁</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球墨铸铁的牌号由</a:t>
            </a:r>
            <a:r>
              <a:rPr lang="en-US" altLang="zh-CN" sz="2800" kern="100" dirty="0">
                <a:effectLst/>
                <a:latin typeface="微软雅黑" panose="020B0503020204020204" pitchFamily="34" charset="-122"/>
                <a:ea typeface="微软雅黑" panose="020B0503020204020204" pitchFamily="34" charset="-122"/>
              </a:rPr>
              <a:t>QT+</a:t>
            </a:r>
            <a:r>
              <a:rPr lang="zh-CN" altLang="zh-CN" sz="2800" kern="100" dirty="0">
                <a:effectLst/>
                <a:latin typeface="微软雅黑" panose="020B0503020204020204" pitchFamily="34" charset="-122"/>
                <a:ea typeface="微软雅黑" panose="020B0503020204020204" pitchFamily="34" charset="-122"/>
              </a:rPr>
              <a:t>两位数字组成，</a:t>
            </a:r>
            <a:r>
              <a:rPr lang="en-US" altLang="zh-CN" sz="2800" kern="100" dirty="0">
                <a:effectLst/>
                <a:latin typeface="微软雅黑" panose="020B0503020204020204" pitchFamily="34" charset="-122"/>
                <a:ea typeface="微软雅黑" panose="020B0503020204020204" pitchFamily="34" charset="-122"/>
              </a:rPr>
              <a:t>"QT"</a:t>
            </a:r>
            <a:r>
              <a:rPr lang="zh-CN" altLang="zh-CN" sz="2800" kern="100" dirty="0">
                <a:effectLst/>
                <a:latin typeface="微软雅黑" panose="020B0503020204020204" pitchFamily="34" charset="-122"/>
                <a:ea typeface="微软雅黑" panose="020B0503020204020204" pitchFamily="34" charset="-122"/>
              </a:rPr>
              <a:t>表示球铁，两组数字分别表示最低抗拉强度和最低延伸率，如常用的球墨铸铁有</a:t>
            </a:r>
            <a:r>
              <a:rPr lang="en-US" altLang="zh-CN" sz="2800" kern="100" dirty="0">
                <a:effectLst/>
                <a:latin typeface="微软雅黑" panose="020B0503020204020204" pitchFamily="34" charset="-122"/>
                <a:ea typeface="微软雅黑" panose="020B0503020204020204" pitchFamily="34" charset="-122"/>
              </a:rPr>
              <a:t>QT400-15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QT500-7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QT600-3</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58057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ECDF863-ED92-AECB-D88A-0C88E693095A}"/>
              </a:ext>
            </a:extLst>
          </p:cNvPr>
          <p:cNvSpPr>
            <a:spLocks noGrp="1"/>
          </p:cNvSpPr>
          <p:nvPr>
            <p:ph type="sldNum" sz="quarter" idx="12"/>
          </p:nvPr>
        </p:nvSpPr>
        <p:spPr/>
        <p:txBody>
          <a:bodyPr/>
          <a:lstStyle/>
          <a:p>
            <a:fld id="{49AE70B2-8BF9-45C0-BB95-33D1B9D3A854}" type="slidenum">
              <a:rPr lang="zh-CN" altLang="en-US" smtClean="0"/>
              <a:t>104</a:t>
            </a:fld>
            <a:endParaRPr lang="zh-CN" altLang="en-US"/>
          </a:p>
        </p:txBody>
      </p:sp>
      <p:sp>
        <p:nvSpPr>
          <p:cNvPr id="4" name="文本框 3">
            <a:extLst>
              <a:ext uri="{FF2B5EF4-FFF2-40B4-BE49-F238E27FC236}">
                <a16:creationId xmlns:a16="http://schemas.microsoft.com/office/drawing/2014/main" id="{6C73E9F1-5E95-CEF2-5D5C-A3007BA05901}"/>
              </a:ext>
            </a:extLst>
          </p:cNvPr>
          <p:cNvSpPr txBox="1"/>
          <p:nvPr/>
        </p:nvSpPr>
        <p:spPr>
          <a:xfrm>
            <a:off x="891463" y="1037840"/>
            <a:ext cx="10596525"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）可锻铸铁</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可锻铸铁牌号由</a:t>
            </a:r>
            <a:r>
              <a:rPr lang="en-US" altLang="zh-CN" sz="2800" kern="100" dirty="0">
                <a:effectLst/>
                <a:latin typeface="微软雅黑" panose="020B0503020204020204" pitchFamily="34" charset="-122"/>
                <a:ea typeface="微软雅黑" panose="020B0503020204020204" pitchFamily="34" charset="-122"/>
              </a:rPr>
              <a:t>"KT"</a:t>
            </a:r>
            <a:r>
              <a:rPr lang="zh-CN" altLang="zh-CN" sz="2800" kern="100" dirty="0">
                <a:effectLst/>
                <a:latin typeface="微软雅黑" panose="020B0503020204020204" pitchFamily="34" charset="-122"/>
                <a:ea typeface="微软雅黑" panose="020B0503020204020204" pitchFamily="34" charset="-122"/>
              </a:rPr>
              <a:t>十</a:t>
            </a:r>
            <a:r>
              <a:rPr lang="en-US" altLang="zh-CN" sz="2800" kern="100" dirty="0">
                <a:effectLst/>
                <a:latin typeface="微软雅黑" panose="020B0503020204020204" pitchFamily="34" charset="-122"/>
                <a:ea typeface="微软雅黑" panose="020B0503020204020204" pitchFamily="34" charset="-122"/>
              </a:rPr>
              <a:t>"H"</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"Z"</a:t>
            </a:r>
            <a:r>
              <a:rPr lang="zh-CN" altLang="zh-CN" sz="2800" kern="100" dirty="0">
                <a:effectLst/>
                <a:latin typeface="微软雅黑" panose="020B0503020204020204" pitchFamily="34" charset="-122"/>
                <a:ea typeface="微软雅黑" panose="020B0503020204020204" pitchFamily="34" charset="-122"/>
              </a:rPr>
              <a:t>十两组数字组成，“</a:t>
            </a:r>
            <a:r>
              <a:rPr lang="en-US" altLang="zh-CN" sz="2800" kern="100" dirty="0">
                <a:effectLst/>
                <a:latin typeface="微软雅黑" panose="020B0503020204020204" pitchFamily="34" charset="-122"/>
                <a:ea typeface="微软雅黑" panose="020B0503020204020204" pitchFamily="34" charset="-122"/>
              </a:rPr>
              <a:t>KT</a:t>
            </a:r>
            <a:r>
              <a:rPr lang="zh-CN" altLang="zh-CN" sz="2800" kern="100" dirty="0">
                <a:effectLst/>
                <a:latin typeface="微软雅黑" panose="020B0503020204020204" pitchFamily="34" charset="-122"/>
                <a:ea typeface="微软雅黑" panose="020B0503020204020204" pitchFamily="34" charset="-122"/>
              </a:rPr>
              <a:t>”表示“可铁</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''H"</a:t>
            </a:r>
            <a:r>
              <a:rPr lang="zh-CN" altLang="zh-CN" sz="2800" kern="100" dirty="0">
                <a:effectLst/>
                <a:latin typeface="微软雅黑" panose="020B0503020204020204" pitchFamily="34" charset="-122"/>
                <a:ea typeface="微软雅黑" panose="020B0503020204020204" pitchFamily="34" charset="-122"/>
              </a:rPr>
              <a:t>表示“黑心</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a:t>
            </a:r>
            <a:r>
              <a:rPr lang="zh-CN" altLang="zh-CN" sz="2800" kern="100" dirty="0">
                <a:effectLst/>
                <a:latin typeface="微软雅黑" panose="020B0503020204020204" pitchFamily="34" charset="-122"/>
                <a:ea typeface="微软雅黑" panose="020B0503020204020204" pitchFamily="34" charset="-122"/>
              </a:rPr>
              <a:t>表示“珠光体”，两组数字分别表示最低抗拉强度和最低伸长率，常用的可锻铸铁有</a:t>
            </a:r>
            <a:r>
              <a:rPr lang="en-US" altLang="zh-CN" sz="2800" kern="100" dirty="0">
                <a:effectLst/>
                <a:latin typeface="微软雅黑" panose="020B0503020204020204" pitchFamily="34" charset="-122"/>
                <a:ea typeface="微软雅黑" panose="020B0503020204020204" pitchFamily="34" charset="-122"/>
              </a:rPr>
              <a:t>TH350-10</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KTZ600-3</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）蠕墨铸铁</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蠕墨铸铁的牌号由“</a:t>
            </a:r>
            <a:r>
              <a:rPr lang="en-US" altLang="zh-CN" sz="2800" kern="100" dirty="0" err="1">
                <a:effectLst/>
                <a:latin typeface="微软雅黑" panose="020B0503020204020204" pitchFamily="34" charset="-122"/>
                <a:ea typeface="微软雅黑" panose="020B0503020204020204" pitchFamily="34" charset="-122"/>
              </a:rPr>
              <a:t>RuT</a:t>
            </a:r>
            <a:r>
              <a:rPr lang="zh-CN" altLang="zh-CN" sz="2800" kern="100" dirty="0">
                <a:effectLst/>
                <a:latin typeface="微软雅黑" panose="020B0503020204020204" pitchFamily="34" charset="-122"/>
                <a:ea typeface="微软雅黑" panose="020B0503020204020204" pitchFamily="34" charset="-122"/>
              </a:rPr>
              <a:t>”十数字组成，分别表示蠕铁和最低抗拉强度，如常用的蠕墨铸铁有</a:t>
            </a:r>
            <a:r>
              <a:rPr lang="en-US" altLang="zh-CN" sz="2800" kern="100" dirty="0">
                <a:effectLst/>
                <a:latin typeface="微软雅黑" panose="020B0503020204020204" pitchFamily="34" charset="-122"/>
                <a:ea typeface="微软雅黑" panose="020B0503020204020204" pitchFamily="34" charset="-122"/>
              </a:rPr>
              <a:t>RuT260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RuT300</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RuT380</a:t>
            </a:r>
            <a:r>
              <a:rPr lang="zh-CN" altLang="zh-CN" sz="2800" kern="100" dirty="0">
                <a:effectLst/>
                <a:latin typeface="微软雅黑" panose="020B0503020204020204" pitchFamily="34" charset="-122"/>
                <a:ea typeface="微软雅黑" panose="020B0503020204020204" pitchFamily="34" charset="-122"/>
              </a:rPr>
              <a:t>等。</a:t>
            </a:r>
          </a:p>
        </p:txBody>
      </p:sp>
      <p:sp>
        <p:nvSpPr>
          <p:cNvPr id="5" name="矩形 4">
            <a:extLst>
              <a:ext uri="{FF2B5EF4-FFF2-40B4-BE49-F238E27FC236}">
                <a16:creationId xmlns:a16="http://schemas.microsoft.com/office/drawing/2014/main" id="{7A87EC01-4F13-B4C5-1721-6D5815E865C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509CF94C-59AB-27F7-CCA1-D29ED86BAD39}"/>
              </a:ext>
            </a:extLst>
          </p:cNvPr>
          <p:cNvGrpSpPr/>
          <p:nvPr/>
        </p:nvGrpSpPr>
        <p:grpSpPr>
          <a:xfrm>
            <a:off x="0" y="0"/>
            <a:ext cx="1376624" cy="1371254"/>
            <a:chOff x="0" y="0"/>
            <a:chExt cx="1376624" cy="1371254"/>
          </a:xfrm>
        </p:grpSpPr>
        <p:sp>
          <p:nvSpPr>
            <p:cNvPr id="7" name="Freeform 113">
              <a:extLst>
                <a:ext uri="{FF2B5EF4-FFF2-40B4-BE49-F238E27FC236}">
                  <a16:creationId xmlns:a16="http://schemas.microsoft.com/office/drawing/2014/main" id="{340CE496-DEEC-0FA6-5BAD-BF359BE4DE6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a:extLst>
                <a:ext uri="{FF2B5EF4-FFF2-40B4-BE49-F238E27FC236}">
                  <a16:creationId xmlns:a16="http://schemas.microsoft.com/office/drawing/2014/main" id="{083E68C0-47F1-53EF-9F24-F9E9C60F8EA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a:extLst>
                <a:ext uri="{FF2B5EF4-FFF2-40B4-BE49-F238E27FC236}">
                  <a16:creationId xmlns:a16="http://schemas.microsoft.com/office/drawing/2014/main" id="{C2A79BDD-29F5-707B-D978-27300101BB37}"/>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a:extLst>
                <a:ext uri="{FF2B5EF4-FFF2-40B4-BE49-F238E27FC236}">
                  <a16:creationId xmlns:a16="http://schemas.microsoft.com/office/drawing/2014/main" id="{9E0A3602-6C83-44F6-9516-B5D8DDE7BE4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a:extLst>
                <a:ext uri="{FF2B5EF4-FFF2-40B4-BE49-F238E27FC236}">
                  <a16:creationId xmlns:a16="http://schemas.microsoft.com/office/drawing/2014/main" id="{D0578A68-224B-C050-84CA-05987A44CC1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a:extLst>
                <a:ext uri="{FF2B5EF4-FFF2-40B4-BE49-F238E27FC236}">
                  <a16:creationId xmlns:a16="http://schemas.microsoft.com/office/drawing/2014/main" id="{B5F2688C-374F-14CA-20A7-3AA6401AA60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a:extLst>
                <a:ext uri="{FF2B5EF4-FFF2-40B4-BE49-F238E27FC236}">
                  <a16:creationId xmlns:a16="http://schemas.microsoft.com/office/drawing/2014/main" id="{6E86F5E3-5220-D48E-4660-D5F2F5DCE7B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a:extLst>
              <a:ext uri="{FF2B5EF4-FFF2-40B4-BE49-F238E27FC236}">
                <a16:creationId xmlns:a16="http://schemas.microsoft.com/office/drawing/2014/main" id="{A9E1084E-9E65-FA1F-5E79-17F2328181E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a:extLst>
              <a:ext uri="{FF2B5EF4-FFF2-40B4-BE49-F238E27FC236}">
                <a16:creationId xmlns:a16="http://schemas.microsoft.com/office/drawing/2014/main" id="{5AB1309B-84AA-50D1-A682-0BB9E452A532}"/>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a:extLst>
              <a:ext uri="{FF2B5EF4-FFF2-40B4-BE49-F238E27FC236}">
                <a16:creationId xmlns:a16="http://schemas.microsoft.com/office/drawing/2014/main" id="{990C90C0-CE97-C018-CEAC-1B3ED94B4E87}"/>
              </a:ext>
            </a:extLst>
          </p:cNvPr>
          <p:cNvGrpSpPr/>
          <p:nvPr/>
        </p:nvGrpSpPr>
        <p:grpSpPr>
          <a:xfrm>
            <a:off x="8694421" y="160383"/>
            <a:ext cx="498667" cy="608282"/>
            <a:chOff x="9473648" y="1406690"/>
            <a:chExt cx="1107403" cy="1222002"/>
          </a:xfrm>
        </p:grpSpPr>
        <p:pic>
          <p:nvPicPr>
            <p:cNvPr id="17" name="图片 16">
              <a:extLst>
                <a:ext uri="{FF2B5EF4-FFF2-40B4-BE49-F238E27FC236}">
                  <a16:creationId xmlns:a16="http://schemas.microsoft.com/office/drawing/2014/main" id="{8AB09B5B-B162-2B35-26C8-8233B2B73893}"/>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a:extLst>
                <a:ext uri="{FF2B5EF4-FFF2-40B4-BE49-F238E27FC236}">
                  <a16:creationId xmlns:a16="http://schemas.microsoft.com/office/drawing/2014/main" id="{085506ED-5559-25F0-DB0B-4E7214E609A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a:extLst>
              <a:ext uri="{FF2B5EF4-FFF2-40B4-BE49-F238E27FC236}">
                <a16:creationId xmlns:a16="http://schemas.microsoft.com/office/drawing/2014/main" id="{589D7E87-88DC-38F3-55D8-59B02A978E4F}"/>
              </a:ext>
            </a:extLst>
          </p:cNvPr>
          <p:cNvGrpSpPr/>
          <p:nvPr/>
        </p:nvGrpSpPr>
        <p:grpSpPr>
          <a:xfrm>
            <a:off x="9370244" y="122035"/>
            <a:ext cx="2821756" cy="504000"/>
            <a:chOff x="0" y="4216400"/>
            <a:chExt cx="3290629" cy="866458"/>
          </a:xfrm>
          <a:solidFill>
            <a:srgbClr val="4679A7"/>
          </a:solidFill>
        </p:grpSpPr>
        <p:sp>
          <p:nvSpPr>
            <p:cNvPr id="20" name="íṩ1íde">
              <a:extLst>
                <a:ext uri="{FF2B5EF4-FFF2-40B4-BE49-F238E27FC236}">
                  <a16:creationId xmlns:a16="http://schemas.microsoft.com/office/drawing/2014/main" id="{472B63BD-2FF6-253D-225C-E6EDD537A9C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a:extLst>
                <a:ext uri="{FF2B5EF4-FFF2-40B4-BE49-F238E27FC236}">
                  <a16:creationId xmlns:a16="http://schemas.microsoft.com/office/drawing/2014/main" id="{A769312A-5005-F7AF-C72F-9EF8BB8A083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284428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F125446-E90D-BD18-E060-27189FE79136}"/>
              </a:ext>
            </a:extLst>
          </p:cNvPr>
          <p:cNvSpPr>
            <a:spLocks noGrp="1"/>
          </p:cNvSpPr>
          <p:nvPr>
            <p:ph type="sldNum" sz="quarter" idx="12"/>
          </p:nvPr>
        </p:nvSpPr>
        <p:spPr/>
        <p:txBody>
          <a:bodyPr/>
          <a:lstStyle/>
          <a:p>
            <a:fld id="{49AE70B2-8BF9-45C0-BB95-33D1B9D3A854}" type="slidenum">
              <a:rPr lang="zh-CN" altLang="en-US" smtClean="0"/>
              <a:t>105</a:t>
            </a:fld>
            <a:endParaRPr lang="zh-CN" altLang="en-US"/>
          </a:p>
        </p:txBody>
      </p:sp>
      <p:sp>
        <p:nvSpPr>
          <p:cNvPr id="3" name="矩形 2">
            <a:extLst>
              <a:ext uri="{FF2B5EF4-FFF2-40B4-BE49-F238E27FC236}">
                <a16:creationId xmlns:a16="http://schemas.microsoft.com/office/drawing/2014/main" id="{C55772FE-3DE5-2B1A-8C8D-C5FF2B7E87D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F16E18FE-1229-E2AD-EBDF-B349BDC793B0}"/>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26139AF4-182C-D3D4-4FCD-FF08D362D88C}"/>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87148FB7-8185-C3E5-75AC-BAFD2E5C48E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DE4859CE-0295-9ADB-4F88-85F1893E340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183BC4D0-2382-ABAC-27B9-948AABA0989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EF3C4E64-1047-CFA9-0EA3-37FFDC82ED9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084277C2-671C-805D-21C0-2B7A104D33B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15D8349D-1CCE-7EA6-470D-02958A75562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B64BE96F-3EF1-2607-6CB7-9D0605158F3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4BEA6BD2-2BFF-AC5A-F361-DC5DFDEFCCA1}"/>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4D2FABF2-E8E9-6AA2-01D7-1CAF0F0B035C}"/>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ABB270DC-628E-6C6E-309C-D63D0F0217B1}"/>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411D3690-ACE5-A8CC-2437-C5278062590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E92D762B-5261-1095-FF75-F31FA39F8E5C}"/>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A94AA8B2-DB0A-B9CA-38EA-9178BA06448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7AEEDB07-3899-B174-35D6-67BBBE394BB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C952C4EF-04D1-6A0D-D2DC-D3C57D6C1604}"/>
              </a:ext>
            </a:extLst>
          </p:cNvPr>
          <p:cNvSpPr txBox="1"/>
          <p:nvPr/>
        </p:nvSpPr>
        <p:spPr>
          <a:xfrm>
            <a:off x="1407198" y="842809"/>
            <a:ext cx="10080790"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特殊性能铸铁</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耐磨铸铁</a:t>
            </a:r>
            <a:r>
              <a:rPr lang="zh-CN" altLang="zh-CN" sz="2800" kern="100" dirty="0">
                <a:effectLst/>
                <a:latin typeface="微软雅黑" panose="020B0503020204020204" pitchFamily="34" charset="-122"/>
                <a:ea typeface="微软雅黑" panose="020B0503020204020204" pitchFamily="34" charset="-122"/>
              </a:rPr>
              <a:t>它按工作条件可分两种，一种是在润滑条件下工作的，如机床导轨、汽缸套、活塞环和轴承等；另一种是在无润滑的干摩擦条件下工作的，如犁铧、轧棍及球磨机零件等。</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耐热铸铁</a:t>
            </a:r>
            <a:r>
              <a:rPr lang="zh-CN" altLang="zh-CN" sz="2800" kern="100" dirty="0">
                <a:effectLst/>
                <a:latin typeface="微软雅黑" panose="020B0503020204020204" pitchFamily="34" charset="-122"/>
                <a:ea typeface="微软雅黑" panose="020B0503020204020204" pitchFamily="34" charset="-122"/>
              </a:rPr>
              <a:t>它具有良好的耐热性，可代替耐热钢用于制作加热炉炉底板、马弗罐、坩埚、废气管道、换热器及钢锭模等。</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耐蚀铸铁</a:t>
            </a:r>
            <a:r>
              <a:rPr lang="zh-CN" altLang="zh-CN" sz="2800" kern="100" dirty="0">
                <a:effectLst/>
                <a:latin typeface="微软雅黑" panose="020B0503020204020204" pitchFamily="34" charset="-122"/>
                <a:ea typeface="微软雅黑" panose="020B0503020204020204" pitchFamily="34" charset="-122"/>
              </a:rPr>
              <a:t>它广泛用于化工部门，可制作管道、阀门、泵类及反应锅等。</a:t>
            </a:r>
            <a:r>
              <a:rPr lang="en-US" altLang="zh-CN" sz="2800" kern="100" dirty="0">
                <a:effectLst/>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108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CC5D620-73AA-BDE2-CEA5-FC60274D7022}"/>
              </a:ext>
            </a:extLst>
          </p:cNvPr>
          <p:cNvSpPr>
            <a:spLocks noGrp="1"/>
          </p:cNvSpPr>
          <p:nvPr>
            <p:ph type="sldNum" sz="quarter" idx="12"/>
          </p:nvPr>
        </p:nvSpPr>
        <p:spPr/>
        <p:txBody>
          <a:bodyPr/>
          <a:lstStyle/>
          <a:p>
            <a:fld id="{49AE70B2-8BF9-45C0-BB95-33D1B9D3A854}" type="slidenum">
              <a:rPr lang="zh-CN" altLang="en-US" smtClean="0"/>
              <a:t>106</a:t>
            </a:fld>
            <a:endParaRPr lang="zh-CN" altLang="en-US"/>
          </a:p>
        </p:txBody>
      </p:sp>
      <p:sp>
        <p:nvSpPr>
          <p:cNvPr id="3" name="矩形 2">
            <a:extLst>
              <a:ext uri="{FF2B5EF4-FFF2-40B4-BE49-F238E27FC236}">
                <a16:creationId xmlns:a16="http://schemas.microsoft.com/office/drawing/2014/main" id="{1771F844-B380-600B-117F-F14D30D2E28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C784FEFB-247C-9E3A-7207-B3989CFF0F41}"/>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44D0E434-FB0D-B1EC-F629-FD5FC4B7089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81A72F3B-AAB7-A161-E4EB-548123246D0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2D5ACD39-AC01-6753-1B93-02EEC629160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F2F5CEE0-2CD6-9A03-3C66-90580757E1D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7DB12E4C-AA7F-AE7D-483B-E144BF1E663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981A399B-8D9E-8B76-0FFE-42D0D1179BB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2066F5BC-4418-E665-4822-C252F421E12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E8910A2-FFE8-DFB9-1107-B90AD3011FE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2B42E9BC-64B7-E932-536D-BF240F1A4BFA}"/>
              </a:ext>
            </a:extLst>
          </p:cNvPr>
          <p:cNvSpPr txBox="1"/>
          <p:nvPr>
            <p:custDataLst>
              <p:tags r:id="rId3"/>
            </p:custDataLst>
          </p:nvPr>
        </p:nvSpPr>
        <p:spPr>
          <a:xfrm>
            <a:off x="1535429" y="105410"/>
            <a:ext cx="7085381"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03F6B7D2-F7CD-1DC9-15B0-392197A15A7E}"/>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99ABE632-A80E-65FD-EE79-CEA8DECC250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9F65B8AD-F21B-6AA1-C035-7A0A136CC82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F3DB235A-AB61-D216-C6AA-D4632C5AD393}"/>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BE83C43B-57FA-599D-D75C-16003CB3259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B9AE2454-C6FB-9DA6-CEC0-49706AAFBCB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30F32990-1D4D-7349-9D85-625DCE25DF02}"/>
              </a:ext>
            </a:extLst>
          </p:cNvPr>
          <p:cNvSpPr txBox="1"/>
          <p:nvPr/>
        </p:nvSpPr>
        <p:spPr>
          <a:xfrm>
            <a:off x="2636520" y="1900535"/>
            <a:ext cx="7707629" cy="1955215"/>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熟悉铝和铜金属及其合金的性能；</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能够合理选用；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了解轴承合计和粉末合金材料相关知识。</a:t>
            </a:r>
          </a:p>
        </p:txBody>
      </p:sp>
    </p:spTree>
    <p:extLst>
      <p:ext uri="{BB962C8B-B14F-4D97-AF65-F5344CB8AC3E}">
        <p14:creationId xmlns:p14="http://schemas.microsoft.com/office/powerpoint/2010/main" val="34130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4820E56-9F84-A584-3A78-6188E6C31291}"/>
              </a:ext>
            </a:extLst>
          </p:cNvPr>
          <p:cNvSpPr>
            <a:spLocks noGrp="1"/>
          </p:cNvSpPr>
          <p:nvPr>
            <p:ph type="sldNum" sz="quarter" idx="12"/>
          </p:nvPr>
        </p:nvSpPr>
        <p:spPr/>
        <p:txBody>
          <a:bodyPr/>
          <a:lstStyle/>
          <a:p>
            <a:fld id="{49AE70B2-8BF9-45C0-BB95-33D1B9D3A854}" type="slidenum">
              <a:rPr lang="zh-CN" altLang="en-US" smtClean="0"/>
              <a:t>107</a:t>
            </a:fld>
            <a:endParaRPr lang="zh-CN" altLang="en-US"/>
          </a:p>
        </p:txBody>
      </p:sp>
      <p:sp>
        <p:nvSpPr>
          <p:cNvPr id="3" name="矩形 2">
            <a:extLst>
              <a:ext uri="{FF2B5EF4-FFF2-40B4-BE49-F238E27FC236}">
                <a16:creationId xmlns:a16="http://schemas.microsoft.com/office/drawing/2014/main" id="{3E1A7EA2-EB6A-F745-AB52-F89BC961E0E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0812E704-93E7-4790-ABB2-ABFB0F4FF930}"/>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03704C32-D6B4-C4A6-32EF-4D58C72AF38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01800951-D22C-81FE-2D47-FE1F8BEB604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FDE780D4-9D11-EAF5-D5BB-7A8AFB6FA10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2C21F95D-B23F-A5AC-3543-30ADC7F4118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21A757C8-5A22-8E6C-D7B4-E63152801FB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3869E637-76ED-9513-1362-5BD86FFD9B19}"/>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FAF1A341-F651-D9F2-5DF6-103EDA40CF7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5A940EBE-E30A-1DBD-E2ED-4ED91124C54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45970710-98BB-8B5F-D6F4-68609E9A9CD0}"/>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FCC9E8B5-A3BB-AB82-B99A-F9D6DDC5CAB9}"/>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51C6C51B-A4D2-9236-F9AF-600D8685671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654918DB-B720-138F-9881-E80D81C4E4B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319827B3-FA05-CA37-E477-D0C4FA246729}"/>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FC40DBCD-E4CF-CE62-2F1C-A313BD14918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20F88BF-56DE-4AE8-4C6D-304CBC5B632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4CA35441-F2D8-EBA9-AB01-C8416AB73C51}"/>
              </a:ext>
            </a:extLst>
          </p:cNvPr>
          <p:cNvSpPr txBox="1"/>
          <p:nvPr/>
        </p:nvSpPr>
        <p:spPr>
          <a:xfrm>
            <a:off x="1584714" y="703580"/>
            <a:ext cx="9609364" cy="5692136"/>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一、铝及其合金</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工业纯铝</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工业上，铝的纯度</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Al</a:t>
            </a:r>
            <a:r>
              <a:rPr lang="zh-CN" altLang="zh-CN" sz="2800" kern="100" dirty="0">
                <a:effectLst/>
                <a:latin typeface="微软雅黑" panose="020B0503020204020204" pitchFamily="34" charset="-122"/>
                <a:ea typeface="微软雅黑" panose="020B0503020204020204" pitchFamily="34" charset="-122"/>
              </a:rPr>
              <a:t>为</a:t>
            </a:r>
            <a:r>
              <a:rPr lang="en-US" altLang="zh-CN" sz="2800" kern="100" dirty="0">
                <a:effectLst/>
                <a:latin typeface="微软雅黑" panose="020B0503020204020204" pitchFamily="34" charset="-122"/>
                <a:ea typeface="微软雅黑" panose="020B0503020204020204" pitchFamily="34" charset="-122"/>
              </a:rPr>
              <a:t>99%~99.99%</a:t>
            </a:r>
            <a:r>
              <a:rPr lang="zh-CN" altLang="zh-CN" sz="2800" kern="100" dirty="0">
                <a:effectLst/>
                <a:latin typeface="微软雅黑" panose="020B0503020204020204" pitchFamily="34" charset="-122"/>
                <a:ea typeface="微软雅黑" panose="020B0503020204020204" pitchFamily="34" charset="-122"/>
              </a:rPr>
              <a:t>时称为纯铝。</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纯铝的导电性、导热性很高，仅次于银、铜、金。在室温下，铝的导电能力为铜的</a:t>
            </a:r>
            <a:r>
              <a:rPr lang="en-US" altLang="zh-CN" sz="2800" kern="100" dirty="0">
                <a:effectLst/>
                <a:latin typeface="微软雅黑" panose="020B0503020204020204" pitchFamily="34" charset="-122"/>
                <a:ea typeface="微软雅黑" panose="020B0503020204020204" pitchFamily="34" charset="-122"/>
              </a:rPr>
              <a:t>62%</a:t>
            </a:r>
            <a:r>
              <a:rPr lang="zh-CN" altLang="zh-CN" sz="2800" kern="100" dirty="0">
                <a:effectLst/>
                <a:latin typeface="微软雅黑" panose="020B0503020204020204" pitchFamily="34" charset="-122"/>
                <a:ea typeface="微软雅黑" panose="020B0503020204020204" pitchFamily="34" charset="-122"/>
              </a:rPr>
              <a:t>。但按单位质量导电能力计算，则铝的导电能力约为铜的</a:t>
            </a:r>
            <a:r>
              <a:rPr lang="en-US" altLang="zh-CN" sz="2800" kern="100" dirty="0">
                <a:effectLst/>
                <a:latin typeface="微软雅黑" panose="020B0503020204020204" pitchFamily="34" charset="-122"/>
                <a:ea typeface="微软雅黑" panose="020B0503020204020204" pitchFamily="34" charset="-122"/>
              </a:rPr>
              <a:t>200%</a:t>
            </a:r>
            <a:r>
              <a:rPr lang="zh-CN" altLang="zh-CN" sz="2800" kern="100" dirty="0">
                <a:effectLst/>
                <a:latin typeface="微软雅黑" panose="020B0503020204020204" pitchFamily="34" charset="-122"/>
                <a:ea typeface="微软雅黑" panose="020B0503020204020204" pitchFamily="34" charset="-122"/>
              </a:rPr>
              <a:t>。</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纯铝是非磁性、无火花材料，而且反射性能好，既可反射可见光，也可反射紫外线。纯铝的强度很低</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σ</a:t>
            </a:r>
            <a:r>
              <a:rPr lang="en-US" altLang="zh-CN" sz="2800" kern="100" baseline="-25000" dirty="0" err="1">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仅</a:t>
            </a:r>
            <a:r>
              <a:rPr lang="en-US" altLang="zh-CN" sz="2800" kern="100" dirty="0">
                <a:effectLst/>
                <a:latin typeface="微软雅黑" panose="020B0503020204020204" pitchFamily="34" charset="-122"/>
                <a:ea typeface="微软雅黑" panose="020B0503020204020204" pitchFamily="34" charset="-122"/>
              </a:rPr>
              <a:t>45MPa)</a:t>
            </a:r>
            <a:r>
              <a:rPr lang="zh-CN" altLang="zh-CN" sz="2800" kern="100" dirty="0">
                <a:effectLst/>
                <a:latin typeface="微软雅黑" panose="020B0503020204020204" pitchFamily="34" charset="-122"/>
                <a:ea typeface="微软雅黑" panose="020B0503020204020204" pitchFamily="34" charset="-122"/>
              </a:rPr>
              <a:t>，但塑性很高</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a:solidFill>
                  <a:srgbClr val="333333"/>
                </a:solidFill>
                <a:effectLst/>
                <a:highlight>
                  <a:srgbClr val="FFFFFF"/>
                </a:highlight>
                <a:latin typeface="微软雅黑" panose="020B0503020204020204" pitchFamily="34" charset="-122"/>
                <a:ea typeface="微软雅黑" panose="020B0503020204020204" pitchFamily="34" charset="-122"/>
              </a:rPr>
              <a:t>δ</a:t>
            </a:r>
            <a:r>
              <a:rPr lang="en-US" altLang="zh-CN" sz="2800" kern="100" dirty="0">
                <a:effectLst/>
                <a:latin typeface="微软雅黑" panose="020B0503020204020204" pitchFamily="34" charset="-122"/>
                <a:ea typeface="微软雅黑" panose="020B0503020204020204" pitchFamily="34" charset="-122"/>
              </a:rPr>
              <a:t>=35%~50%)</a:t>
            </a:r>
            <a:r>
              <a:rPr lang="zh-CN" altLang="zh-CN" sz="2800" kern="100" dirty="0">
                <a:effectLst/>
                <a:latin typeface="微软雅黑" panose="020B0503020204020204" pitchFamily="34" charset="-122"/>
                <a:ea typeface="微软雅黑" panose="020B0503020204020204" pitchFamily="34" charset="-122"/>
              </a:rPr>
              <a:t>。通过加工硬化，可使纯铝的硬度提高，但塑性下降。在空气中铝的表面可</a:t>
            </a:r>
            <a:r>
              <a:rPr lang="zh-CN" altLang="zh-CN" sz="2800" kern="100" dirty="0">
                <a:solidFill>
                  <a:srgbClr val="FF0000"/>
                </a:solidFill>
                <a:effectLst/>
                <a:latin typeface="微软雅黑" panose="020B0503020204020204" pitchFamily="34" charset="-122"/>
                <a:ea typeface="微软雅黑" panose="020B0503020204020204" pitchFamily="34" charset="-122"/>
              </a:rPr>
              <a:t>生成致密的氧化膜</a:t>
            </a:r>
            <a:r>
              <a:rPr lang="zh-CN" altLang="zh-CN" sz="2800" kern="100" dirty="0">
                <a:effectLst/>
                <a:latin typeface="微软雅黑" panose="020B0503020204020204" pitchFamily="34" charset="-122"/>
                <a:ea typeface="微软雅黑" panose="020B0503020204020204" pitchFamily="34" charset="-122"/>
              </a:rPr>
              <a:t>，隔绝了空气，故在大气中具有良好的耐蚀性。</a:t>
            </a:r>
          </a:p>
        </p:txBody>
      </p:sp>
    </p:spTree>
    <p:extLst>
      <p:ext uri="{BB962C8B-B14F-4D97-AF65-F5344CB8AC3E}">
        <p14:creationId xmlns:p14="http://schemas.microsoft.com/office/powerpoint/2010/main" val="190116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514C68C-C1F3-89A5-E448-CDEE2443C5E1}"/>
              </a:ext>
            </a:extLst>
          </p:cNvPr>
          <p:cNvSpPr>
            <a:spLocks noGrp="1"/>
          </p:cNvSpPr>
          <p:nvPr>
            <p:ph type="sldNum" sz="quarter" idx="12"/>
          </p:nvPr>
        </p:nvSpPr>
        <p:spPr/>
        <p:txBody>
          <a:bodyPr/>
          <a:lstStyle/>
          <a:p>
            <a:fld id="{49AE70B2-8BF9-45C0-BB95-33D1B9D3A854}" type="slidenum">
              <a:rPr lang="zh-CN" altLang="en-US" smtClean="0"/>
              <a:t>108</a:t>
            </a:fld>
            <a:endParaRPr lang="zh-CN" altLang="en-US"/>
          </a:p>
        </p:txBody>
      </p:sp>
      <p:sp>
        <p:nvSpPr>
          <p:cNvPr id="3" name="矩形 2">
            <a:extLst>
              <a:ext uri="{FF2B5EF4-FFF2-40B4-BE49-F238E27FC236}">
                <a16:creationId xmlns:a16="http://schemas.microsoft.com/office/drawing/2014/main" id="{485A2098-5576-ADA5-E265-77AD3186D01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F41C5C60-BF0A-ED32-33F6-CD770FDEFCB6}"/>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068A5514-16CA-2899-F4FD-4298EAB616D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DE1C43B1-32CB-C3D9-771F-7CC5B0A48D1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6A58F620-1CB2-4E9D-E394-749D0DAF3BB6}"/>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AFE8891A-8032-F2E4-5328-6E5E36346AC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90F50C5C-1D02-D524-696E-CAB5CA3D3E3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5F03B96C-49D8-2BC4-AC08-CE1422AF85A2}"/>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B3CFD652-EEC9-C20E-98FB-F988619853B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5905DA69-E2AF-C174-51CC-97823650108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9A36B646-436B-4A46-A4B1-03260C56712C}"/>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5DA4642B-FBD9-97E8-68B5-C87E795C2FB0}"/>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2862956D-AB56-3D7A-6310-7A582B0AF65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AEF19004-60F0-D044-F3A5-4F9EC335C2F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01CEDB48-D5E3-463C-42A5-0C4BEB25E691}"/>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E5FEE29A-6634-FFBF-01ED-D8DC5113A63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422CA185-D1A7-7150-CAA0-77FFB58E1BC6}"/>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FA85CD55-F8AE-AAAE-670D-039018DF71A5}"/>
              </a:ext>
            </a:extLst>
          </p:cNvPr>
          <p:cNvSpPr txBox="1"/>
          <p:nvPr/>
        </p:nvSpPr>
        <p:spPr>
          <a:xfrm>
            <a:off x="1037012" y="1094396"/>
            <a:ext cx="10126288"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工业纯铝分为纯铝</a:t>
            </a:r>
            <a:r>
              <a:rPr lang="en-US" altLang="zh-CN" sz="2800" kern="100" dirty="0">
                <a:effectLst/>
                <a:latin typeface="微软雅黑" panose="020B0503020204020204" pitchFamily="34" charset="-122"/>
                <a:ea typeface="微软雅黑" panose="020B0503020204020204" pitchFamily="34" charset="-122"/>
              </a:rPr>
              <a:t>(99%&lt;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Al</a:t>
            </a:r>
            <a:r>
              <a:rPr lang="en-US" altLang="zh-CN" sz="2800" kern="100" dirty="0">
                <a:effectLst/>
                <a:latin typeface="微软雅黑" panose="020B0503020204020204" pitchFamily="34" charset="-122"/>
                <a:ea typeface="微软雅黑" panose="020B0503020204020204" pitchFamily="34" charset="-122"/>
              </a:rPr>
              <a:t>&lt;99.85%)</a:t>
            </a:r>
            <a:r>
              <a:rPr lang="zh-CN" altLang="zh-CN" sz="2800" kern="100" dirty="0">
                <a:effectLst/>
                <a:latin typeface="微软雅黑" panose="020B0503020204020204" pitchFamily="34" charset="-122"/>
                <a:ea typeface="微软雅黑" panose="020B0503020204020204" pitchFamily="34" charset="-122"/>
              </a:rPr>
              <a:t>和高纯铝</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Al</a:t>
            </a:r>
            <a:r>
              <a:rPr lang="en-US" altLang="zh-CN" sz="2800" kern="100" dirty="0">
                <a:effectLst/>
                <a:latin typeface="微软雅黑" panose="020B0503020204020204" pitchFamily="34" charset="-122"/>
                <a:ea typeface="微软雅黑" panose="020B0503020204020204" pitchFamily="34" charset="-122"/>
              </a:rPr>
              <a:t>&gt;99.85%)</a:t>
            </a:r>
            <a:r>
              <a:rPr lang="zh-CN" altLang="zh-CN" sz="2800" kern="100" dirty="0">
                <a:effectLst/>
                <a:latin typeface="微软雅黑" panose="020B0503020204020204" pitchFamily="34" charset="-122"/>
                <a:ea typeface="微软雅黑" panose="020B0503020204020204" pitchFamily="34" charset="-122"/>
              </a:rPr>
              <a:t>两类。纯铝分铸造纯铝和变形铝两种。</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纯铝的主要用途是代替贵重的铜合金制作导线、配制各种铝合金，以及制作要求质轻、导热或耐大气腐蚀但强度要求不高的器具。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纯铝的牌号中数字表示纯度高低。旧牌号有</a:t>
            </a:r>
            <a:r>
              <a:rPr lang="en-US" altLang="zh-CN" sz="2800" kern="100" dirty="0">
                <a:effectLst/>
                <a:latin typeface="微软雅黑" panose="020B0503020204020204" pitchFamily="34" charset="-122"/>
                <a:ea typeface="微软雅黑" panose="020B0503020204020204" pitchFamily="34" charset="-122"/>
              </a:rPr>
              <a:t>L1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L2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L3</a:t>
            </a:r>
            <a:r>
              <a:rPr lang="zh-CN" altLang="zh-CN" sz="2800" kern="100" dirty="0">
                <a:effectLst/>
                <a:latin typeface="微软雅黑" panose="020B0503020204020204" pitchFamily="34" charset="-122"/>
                <a:ea typeface="微软雅黑" panose="020B0503020204020204" pitchFamily="34" charset="-122"/>
              </a:rPr>
              <a:t>等，符号</a:t>
            </a:r>
            <a:r>
              <a:rPr lang="en-US" altLang="zh-CN" sz="2800" kern="100" dirty="0">
                <a:effectLst/>
                <a:latin typeface="微软雅黑" panose="020B0503020204020204" pitchFamily="34" charset="-122"/>
                <a:ea typeface="微软雅黑" panose="020B0503020204020204" pitchFamily="34" charset="-122"/>
              </a:rPr>
              <a:t>"L"</a:t>
            </a:r>
            <a:r>
              <a:rPr lang="zh-CN" altLang="zh-CN" sz="2800" kern="100" dirty="0">
                <a:effectLst/>
                <a:latin typeface="微软雅黑" panose="020B0503020204020204" pitchFamily="34" charset="-122"/>
                <a:ea typeface="微软雅黑" panose="020B0503020204020204" pitchFamily="34" charset="-122"/>
              </a:rPr>
              <a:t>表示铝，后面的数字越大纯度越低，对应新牌号为</a:t>
            </a:r>
            <a:r>
              <a:rPr lang="en-US" altLang="zh-CN" sz="2800" kern="100" dirty="0">
                <a:effectLst/>
                <a:latin typeface="微软雅黑" panose="020B0503020204020204" pitchFamily="34" charset="-122"/>
                <a:ea typeface="微软雅黑" panose="020B0503020204020204" pitchFamily="34" charset="-122"/>
              </a:rPr>
              <a:t>1A99</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1A97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1A85</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380438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E647CFF-3B22-4314-2CDF-E5CCA63D60F0}"/>
              </a:ext>
            </a:extLst>
          </p:cNvPr>
          <p:cNvSpPr>
            <a:spLocks noGrp="1"/>
          </p:cNvSpPr>
          <p:nvPr>
            <p:ph type="sldNum" sz="quarter" idx="12"/>
          </p:nvPr>
        </p:nvSpPr>
        <p:spPr/>
        <p:txBody>
          <a:bodyPr/>
          <a:lstStyle/>
          <a:p>
            <a:fld id="{49AE70B2-8BF9-45C0-BB95-33D1B9D3A854}" type="slidenum">
              <a:rPr lang="zh-CN" altLang="en-US" smtClean="0"/>
              <a:t>109</a:t>
            </a:fld>
            <a:endParaRPr lang="zh-CN" altLang="en-US"/>
          </a:p>
        </p:txBody>
      </p:sp>
      <p:sp>
        <p:nvSpPr>
          <p:cNvPr id="3" name="矩形 2">
            <a:extLst>
              <a:ext uri="{FF2B5EF4-FFF2-40B4-BE49-F238E27FC236}">
                <a16:creationId xmlns:a16="http://schemas.microsoft.com/office/drawing/2014/main" id="{B8FAAC4A-CBA9-E042-7AE3-FB0FB0D0B80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079FA791-8888-0D11-D6AE-E3E85845CCCD}"/>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2C8FD5FA-BB3D-B7A7-3A85-C607EF68912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21480759-ADA9-D895-569D-DD081031691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3BB53734-6A7F-C990-7A0E-24E0A93C496F}"/>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4C2A8580-67BD-0FE6-6CB0-9E52E23A156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582D0747-4B3E-66B1-42FA-64E0D8BF934F}"/>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464E9912-2369-6D54-9FDA-A472F7C55D6A}"/>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146CAEC4-6380-677B-4CF8-643ADB92248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4096D52B-C7FA-CD64-4AFA-9E649483106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BF1A36BB-4CBB-605A-3561-353AF10CD4F8}"/>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DC80A067-4875-A1B7-02B8-BA9FFEC1D807}"/>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060F313A-F83F-D095-3A4E-E83CB4DE518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8DB86B82-11B7-88F3-04DF-FF9551AF9A8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19B2B2BD-1D2E-BF36-49F9-D57B542A963A}"/>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54E0B225-5F00-79FF-6BEA-24D6276A396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C427922-120D-8880-0287-8C84BB8C1E5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9FF94CD-7ABB-89A7-3F62-4C2DF838C48E}"/>
              </a:ext>
            </a:extLst>
          </p:cNvPr>
          <p:cNvSpPr txBox="1"/>
          <p:nvPr/>
        </p:nvSpPr>
        <p:spPr>
          <a:xfrm>
            <a:off x="790575" y="791194"/>
            <a:ext cx="10787025" cy="5632311"/>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铝合金</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在纯铝中加入适量的</a:t>
            </a:r>
            <a:r>
              <a:rPr lang="en-US" altLang="zh-CN" sz="2400" kern="100" dirty="0">
                <a:effectLst/>
                <a:latin typeface="微软雅黑" panose="020B0503020204020204" pitchFamily="34" charset="-122"/>
                <a:ea typeface="微软雅黑" panose="020B0503020204020204" pitchFamily="34" charset="-122"/>
              </a:rPr>
              <a:t>Si</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Cu</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Mg</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Zn</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Mn</a:t>
            </a:r>
            <a:r>
              <a:rPr lang="zh-CN" altLang="zh-CN" sz="2400" kern="100" dirty="0">
                <a:effectLst/>
                <a:latin typeface="微软雅黑" panose="020B0503020204020204" pitchFamily="34" charset="-122"/>
                <a:ea typeface="微软雅黑" panose="020B0503020204020204" pitchFamily="34" charset="-122"/>
              </a:rPr>
              <a:t>等主加元素和</a:t>
            </a:r>
            <a:r>
              <a:rPr lang="en-US" altLang="zh-CN" sz="2400" kern="100" dirty="0">
                <a:effectLst/>
                <a:latin typeface="微软雅黑" panose="020B0503020204020204" pitchFamily="34" charset="-122"/>
                <a:ea typeface="微软雅黑" panose="020B0503020204020204" pitchFamily="34" charset="-122"/>
              </a:rPr>
              <a:t>Cr</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Ti</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Zr</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Ni</a:t>
            </a:r>
            <a:r>
              <a:rPr lang="zh-CN" altLang="zh-CN" sz="2400" kern="100" dirty="0">
                <a:effectLst/>
                <a:latin typeface="微软雅黑" panose="020B0503020204020204" pitchFamily="34" charset="-122"/>
                <a:ea typeface="微软雅黑" panose="020B0503020204020204" pitchFamily="34" charset="-122"/>
              </a:rPr>
              <a:t>等辅加元素，生成铝合金，则可以大大提高铝的强度，且保持纯铝的特性。</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）铝合金的强化途径</a:t>
            </a:r>
          </a:p>
          <a:p>
            <a:pPr indent="266700" algn="l"/>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）不可热处理强化的变形铝合金</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这类铝合金在固态范围内加热、冷却无相变，因而不能热处理强化，其常用的强化方法是冷变形，如冷轧、压延等工艺。</a:t>
            </a:r>
          </a:p>
          <a:p>
            <a:pPr indent="266700" algn="l"/>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）可热处理强化变形铝合金</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这类铝合金不但可变形强化，还能够通过热处理进一步强化，其工艺是先固溶处理，然后时效处理。在室温下进行的时效称为自然时效，加热到</a:t>
            </a:r>
            <a:r>
              <a:rPr lang="en-US" altLang="zh-CN" sz="2400" kern="100" dirty="0">
                <a:effectLst/>
                <a:latin typeface="微软雅黑" panose="020B0503020204020204" pitchFamily="34" charset="-122"/>
                <a:ea typeface="微软雅黑" panose="020B0503020204020204" pitchFamily="34" charset="-122"/>
              </a:rPr>
              <a:t>200</a:t>
            </a:r>
            <a:r>
              <a:rPr lang="zh-CN" altLang="zh-CN" sz="2400" kern="100" dirty="0">
                <a:effectLst/>
                <a:latin typeface="微软雅黑" panose="020B0503020204020204" pitchFamily="34" charset="-122"/>
                <a:ea typeface="微软雅黑" panose="020B0503020204020204" pitchFamily="34" charset="-122"/>
              </a:rPr>
              <a:t>℃以下进行的时效称为人工时效。铝合金固溶处理温度必须严格控制，温度过高将使合金材质变脆。</a:t>
            </a:r>
          </a:p>
          <a:p>
            <a:pPr indent="266700" algn="l"/>
            <a:r>
              <a:rPr lang="en-US" altLang="zh-CN" sz="2400" kern="100" dirty="0">
                <a:effectLst/>
                <a:latin typeface="微软雅黑" panose="020B0503020204020204" pitchFamily="34" charset="-122"/>
                <a:ea typeface="微软雅黑" panose="020B0503020204020204" pitchFamily="34" charset="-122"/>
              </a:rPr>
              <a:t>   3</a:t>
            </a:r>
            <a:r>
              <a:rPr lang="zh-CN" altLang="zh-CN" sz="2400" kern="100" dirty="0">
                <a:effectLst/>
                <a:latin typeface="微软雅黑" panose="020B0503020204020204" pitchFamily="34" charset="-122"/>
                <a:ea typeface="微软雅黑" panose="020B0503020204020204" pitchFamily="34" charset="-122"/>
              </a:rPr>
              <a:t>）铸造铝合金</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铸造铝合金组织中有一定比例的共晶体，若采用变质处理就能使共晶体细化，并在一定程度上使铸造铝合金变得强化、韧化。</a:t>
            </a:r>
          </a:p>
        </p:txBody>
      </p:sp>
    </p:spTree>
    <p:extLst>
      <p:ext uri="{BB962C8B-B14F-4D97-AF65-F5344CB8AC3E}">
        <p14:creationId xmlns:p14="http://schemas.microsoft.com/office/powerpoint/2010/main" val="256242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192530" y="1102360"/>
            <a:ext cx="9962515" cy="5092700"/>
          </a:xfrm>
          <a:prstGeom prst="rect">
            <a:avLst/>
          </a:prstGeom>
          <a:noFill/>
          <a:ln w="9525">
            <a:noFill/>
          </a:ln>
        </p:spPr>
        <p:txBody>
          <a:bodyPr wrap="square">
            <a:spAutoFit/>
          </a:bodyPr>
          <a:lstStyle/>
          <a:p>
            <a:pPr indent="266700">
              <a:lnSpc>
                <a:spcPct val="125000"/>
              </a:lnSpc>
              <a:spcBef>
                <a:spcPts val="0"/>
              </a:spcBef>
              <a:spcAft>
                <a:spcPts val="0"/>
              </a:spcAft>
            </a:pPr>
            <a:r>
              <a:rPr lang="en-US" sz="3200" b="0" dirty="0">
                <a:latin typeface="微软雅黑" panose="020B0503020204020204" charset="-122"/>
                <a:ea typeface="微软雅黑" panose="020B0503020204020204" charset="-122"/>
                <a:cs typeface="微软雅黑" panose="020B0503020204020204" charset="-122"/>
              </a:rPr>
              <a:t>     2</a:t>
            </a:r>
            <a:r>
              <a:rPr lang="zh-CN" sz="3200" b="0" dirty="0">
                <a:latin typeface="微软雅黑" panose="020B0503020204020204" charset="-122"/>
                <a:ea typeface="微软雅黑" panose="020B0503020204020204" charset="-122"/>
                <a:cs typeface="微软雅黑" panose="020B0503020204020204" charset="-122"/>
              </a:rPr>
              <a:t>）</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弹性极限</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材料保持弹性变形时所能承受的最大应力，称为弹性极限，</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用</a:t>
            </a:r>
            <a:r>
              <a:rPr lang="en-US" sz="3200" b="0" dirty="0" err="1">
                <a:solidFill>
                  <a:srgbClr val="FF0000"/>
                </a:solidFill>
                <a:latin typeface="微软雅黑" panose="020B0503020204020204" charset="-122"/>
                <a:ea typeface="微软雅黑" panose="020B0503020204020204" charset="-122"/>
                <a:cs typeface="微软雅黑" panose="020B0503020204020204" charset="-122"/>
              </a:rPr>
              <a:t>σ</a:t>
            </a:r>
            <a:r>
              <a:rPr lang="en-US" sz="3200" b="0" baseline="-25000" dirty="0" err="1">
                <a:solidFill>
                  <a:srgbClr val="FF0000"/>
                </a:solidFill>
                <a:latin typeface="微软雅黑" panose="020B0503020204020204" charset="-122"/>
                <a:ea typeface="微软雅黑" panose="020B0503020204020204" charset="-122"/>
                <a:cs typeface="微软雅黑" panose="020B0503020204020204" charset="-122"/>
              </a:rPr>
              <a:t>e</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表示</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sz="3200" b="0" dirty="0">
                <a:latin typeface="微软雅黑" panose="020B0503020204020204" charset="-122"/>
                <a:ea typeface="微软雅黑" panose="020B0503020204020204" charset="-122"/>
                <a:cs typeface="微软雅黑" panose="020B0503020204020204" charset="-122"/>
              </a:rPr>
              <a:t>       3</a:t>
            </a:r>
            <a:r>
              <a:rPr lang="zh-CN" sz="3200" b="0" dirty="0">
                <a:latin typeface="微软雅黑" panose="020B0503020204020204" charset="-122"/>
                <a:ea typeface="微软雅黑" panose="020B0503020204020204" charset="-122"/>
                <a:cs typeface="微软雅黑" panose="020B0503020204020204" charset="-122"/>
              </a:rPr>
              <a:t>）</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屈服点</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载荷不增加的情况下仍能产生明显塑性变形时的应力，称为屈服点，</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用</a:t>
            </a:r>
            <a:r>
              <a:rPr lang="en-US" sz="3200" b="0" dirty="0" err="1">
                <a:solidFill>
                  <a:srgbClr val="FF0000"/>
                </a:solidFill>
                <a:latin typeface="微软雅黑" panose="020B0503020204020204" charset="-122"/>
                <a:ea typeface="微软雅黑" panose="020B0503020204020204" charset="-122"/>
                <a:cs typeface="微软雅黑" panose="020B0503020204020204" charset="-122"/>
              </a:rPr>
              <a:t>σ</a:t>
            </a:r>
            <a:r>
              <a:rPr lang="en-US" sz="3200" b="0" baseline="-25000" dirty="0" err="1">
                <a:solidFill>
                  <a:srgbClr val="FF0000"/>
                </a:solidFill>
                <a:latin typeface="微软雅黑" panose="020B0503020204020204" charset="-122"/>
                <a:ea typeface="微软雅黑" panose="020B0503020204020204" charset="-122"/>
                <a:cs typeface="微软雅黑" panose="020B0503020204020204" charset="-122"/>
              </a:rPr>
              <a:t>s</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表示</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a:t>
            </a:r>
          </a:p>
          <a:p>
            <a:pPr indent="266700">
              <a:lnSpc>
                <a:spcPct val="125000"/>
              </a:lnSpc>
              <a:spcBef>
                <a:spcPts val="0"/>
              </a:spcBef>
              <a:spcAft>
                <a:spcPts val="0"/>
              </a:spcAft>
            </a:pPr>
            <a:r>
              <a:rPr lang="en-US" altLang="zh-CN" sz="3200" b="0" dirty="0">
                <a:solidFill>
                  <a:srgbClr val="FF0000"/>
                </a:solidFill>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注意：</a:t>
            </a:r>
            <a:r>
              <a:rPr lang="zh-CN" sz="3200" b="0" dirty="0">
                <a:latin typeface="微软雅黑" panose="020B0503020204020204" charset="-122"/>
                <a:ea typeface="微软雅黑" panose="020B0503020204020204" charset="-122"/>
                <a:cs typeface="微软雅黑" panose="020B0503020204020204" charset="-122"/>
              </a:rPr>
              <a:t>工业上使用的某种金属材料，在拉伸实验中没有明显的屈服现象发生，故无法确定其屈服点</a:t>
            </a:r>
            <a:r>
              <a:rPr lang="en-US" sz="3200" b="0" dirty="0" err="1">
                <a:latin typeface="微软雅黑" panose="020B0503020204020204" charset="-122"/>
                <a:ea typeface="微软雅黑" panose="020B0503020204020204" charset="-122"/>
                <a:cs typeface="微软雅黑" panose="020B0503020204020204" charset="-122"/>
              </a:rPr>
              <a:t>σ</a:t>
            </a:r>
            <a:r>
              <a:rPr lang="en-US" sz="3200" b="0" baseline="-25000" dirty="0" err="1">
                <a:latin typeface="微软雅黑" panose="020B0503020204020204" charset="-122"/>
                <a:ea typeface="微软雅黑" panose="020B0503020204020204" charset="-122"/>
                <a:cs typeface="微软雅黑" panose="020B0503020204020204" charset="-122"/>
              </a:rPr>
              <a:t>s</a:t>
            </a:r>
            <a:r>
              <a:rPr lang="zh-CN" sz="3200" b="0" dirty="0">
                <a:latin typeface="微软雅黑" panose="020B0503020204020204" charset="-122"/>
                <a:ea typeface="微软雅黑" panose="020B0503020204020204" charset="-122"/>
                <a:cs typeface="微软雅黑" panose="020B0503020204020204" charset="-122"/>
              </a:rPr>
              <a:t>。按国家标准</a:t>
            </a:r>
            <a:r>
              <a:rPr lang="en-US" sz="3200" b="0" dirty="0">
                <a:latin typeface="微软雅黑" panose="020B0503020204020204" charset="-122"/>
                <a:ea typeface="微软雅黑" panose="020B0503020204020204" charset="-122"/>
                <a:cs typeface="微软雅黑" panose="020B0503020204020204" charset="-122"/>
              </a:rPr>
              <a:t>GB/T228</a:t>
            </a:r>
            <a:r>
              <a:rPr lang="zh-CN" sz="3200" b="0" dirty="0">
                <a:latin typeface="微软雅黑" panose="020B0503020204020204" charset="-122"/>
                <a:ea typeface="微软雅黑" panose="020B0503020204020204" charset="-122"/>
                <a:cs typeface="微软雅黑" panose="020B0503020204020204" charset="-122"/>
              </a:rPr>
              <a:t>规定，可用</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屈服强度</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σ</a:t>
            </a:r>
            <a:r>
              <a:rPr lang="en-US" sz="3200" b="0" baseline="-25000" dirty="0">
                <a:solidFill>
                  <a:srgbClr val="FF0000"/>
                </a:solidFill>
                <a:latin typeface="微软雅黑" panose="020B0503020204020204" charset="-122"/>
                <a:ea typeface="微软雅黑" panose="020B0503020204020204" charset="-122"/>
                <a:cs typeface="微软雅黑" panose="020B0503020204020204" charset="-122"/>
              </a:rPr>
              <a:t>0.2</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来</a:t>
            </a:r>
            <a:r>
              <a:rPr lang="zh-CN" sz="3200" b="0" dirty="0">
                <a:latin typeface="微软雅黑" panose="020B0503020204020204" charset="-122"/>
                <a:ea typeface="微软雅黑" panose="020B0503020204020204" charset="-122"/>
                <a:cs typeface="微软雅黑" panose="020B0503020204020204" charset="-122"/>
              </a:rPr>
              <a:t>表示该材料开始产生明显塑性变形时的最低应力值</a:t>
            </a:r>
            <a:r>
              <a:rPr lang="zh-CN" sz="3600" dirty="0">
                <a:latin typeface="微软雅黑" panose="020B0503020204020204" charset="-122"/>
                <a:ea typeface="微软雅黑" panose="020B0503020204020204" charset="-122"/>
                <a:cs typeface="微软雅黑" panose="020B0503020204020204" charset="-122"/>
                <a:sym typeface="+mn-ea"/>
              </a:rPr>
              <a:t>。</a:t>
            </a:r>
            <a:endParaRPr lang="zh-CN" altLang="en-US" sz="3600" b="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circle(in)">
                                      <p:cBhvr>
                                        <p:cTn id="2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F3CCD8D-9CD8-A9FB-B146-6A07596513C8}"/>
              </a:ext>
            </a:extLst>
          </p:cNvPr>
          <p:cNvSpPr>
            <a:spLocks noGrp="1"/>
          </p:cNvSpPr>
          <p:nvPr>
            <p:ph type="sldNum" sz="quarter" idx="12"/>
          </p:nvPr>
        </p:nvSpPr>
        <p:spPr/>
        <p:txBody>
          <a:bodyPr/>
          <a:lstStyle/>
          <a:p>
            <a:fld id="{49AE70B2-8BF9-45C0-BB95-33D1B9D3A854}" type="slidenum">
              <a:rPr lang="zh-CN" altLang="en-US" smtClean="0"/>
              <a:t>110</a:t>
            </a:fld>
            <a:endParaRPr lang="zh-CN" altLang="en-US"/>
          </a:p>
        </p:txBody>
      </p:sp>
      <p:sp>
        <p:nvSpPr>
          <p:cNvPr id="3" name="矩形 2">
            <a:extLst>
              <a:ext uri="{FF2B5EF4-FFF2-40B4-BE49-F238E27FC236}">
                <a16:creationId xmlns:a16="http://schemas.microsoft.com/office/drawing/2014/main" id="{3C34A722-CD21-4602-2A88-9D01E9CCEEE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6933CCB4-9619-518E-4C24-AC87CC120DC2}"/>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3DFE4AC2-CA90-6C03-3853-389F1332527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BE22B642-FBEB-0CB8-2793-8917E113FC7B}"/>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048F081B-20B5-5E25-C72A-4F51988935B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FBB123E0-9487-4B8A-4846-5556C62103F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3CF54B60-9ADB-92BB-920F-FA52EDE76EB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726AE376-9AEB-1FC1-EA49-6F25A6BFBDE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634DFEE1-9664-8AE8-4643-C25979B018F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5BA1DA98-73F4-52CB-9150-3D825A18D4C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EEA339AC-BD37-9D35-E700-178E6D2F7F57}"/>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689AE372-3013-2918-1749-ED2BEACC6282}"/>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E246524C-D473-9A76-FD5F-AF9B62156B9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3A760368-0A62-3634-96DE-2695C2042A3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24BB8EDC-8DAF-8D36-B2D6-B13FD629C31F}"/>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647A0A23-A836-2240-40D1-3C54ABF3299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D4183EA-92F5-03BE-C689-D2267A1B65E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2DADCA75-1B41-3C0D-B212-2A4C2CB81123}"/>
              </a:ext>
            </a:extLst>
          </p:cNvPr>
          <p:cNvSpPr txBox="1"/>
          <p:nvPr/>
        </p:nvSpPr>
        <p:spPr>
          <a:xfrm>
            <a:off x="710623" y="733246"/>
            <a:ext cx="10866977" cy="5692136"/>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）铝合金分类</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）变形铝合金</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①防锈铝。工艺特点是塑性及焊接性能好。常用的防锈铝有</a:t>
            </a:r>
            <a:r>
              <a:rPr lang="en-US" altLang="zh-CN" sz="2800" kern="100" dirty="0">
                <a:effectLst/>
                <a:latin typeface="微软雅黑" panose="020B0503020204020204" pitchFamily="34" charset="-122"/>
                <a:ea typeface="微软雅黑" panose="020B0503020204020204" pitchFamily="34" charset="-122"/>
              </a:rPr>
              <a:t>5A02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5A05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3A21</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②硬铝。硬铝中如含铜、镁量多，则强度、硬度高，耐热性好但塑性、韧性低。常用的硬铝有</a:t>
            </a:r>
            <a:r>
              <a:rPr lang="en-US" altLang="zh-CN" sz="2800" kern="100" dirty="0">
                <a:effectLst/>
                <a:latin typeface="微软雅黑" panose="020B0503020204020204" pitchFamily="34" charset="-122"/>
                <a:ea typeface="微软雅黑" panose="020B0503020204020204" pitchFamily="34" charset="-122"/>
              </a:rPr>
              <a:t>2A01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2A10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2A11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2Al2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2A16</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③超硬铝。超硬铝常用于飞机上受力大的结构零件，如起落架、大梁等，以及光学仪器中要求重量轻而受力较大的结构零件。常用的超硬铝有</a:t>
            </a:r>
            <a:r>
              <a:rPr lang="en-US" altLang="zh-CN" sz="2800" kern="100" dirty="0">
                <a:effectLst/>
                <a:latin typeface="微软雅黑" panose="020B0503020204020204" pitchFamily="34" charset="-122"/>
                <a:ea typeface="微软雅黑" panose="020B0503020204020204" pitchFamily="34" charset="-122"/>
              </a:rPr>
              <a:t>7A04</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2A09</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④锻铝。锻铝主要用作航空及仪表工业中各种形状复杂、要求比强度较高的锻件或模锻件。常用的锻铝有</a:t>
            </a:r>
            <a:r>
              <a:rPr lang="en-US" altLang="zh-CN" sz="2800" kern="100" dirty="0">
                <a:effectLst/>
                <a:latin typeface="微软雅黑" panose="020B0503020204020204" pitchFamily="34" charset="-122"/>
                <a:ea typeface="微软雅黑" panose="020B0503020204020204" pitchFamily="34" charset="-122"/>
              </a:rPr>
              <a:t>2A50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2A14</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2A70</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356823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70A73AB-C389-9848-B745-80E8BD3E3DB3}"/>
              </a:ext>
            </a:extLst>
          </p:cNvPr>
          <p:cNvSpPr>
            <a:spLocks noGrp="1"/>
          </p:cNvSpPr>
          <p:nvPr>
            <p:ph type="sldNum" sz="quarter" idx="12"/>
          </p:nvPr>
        </p:nvSpPr>
        <p:spPr/>
        <p:txBody>
          <a:bodyPr/>
          <a:lstStyle/>
          <a:p>
            <a:fld id="{49AE70B2-8BF9-45C0-BB95-33D1B9D3A854}" type="slidenum">
              <a:rPr lang="zh-CN" altLang="en-US" smtClean="0"/>
              <a:t>111</a:t>
            </a:fld>
            <a:endParaRPr lang="zh-CN" altLang="en-US"/>
          </a:p>
        </p:txBody>
      </p:sp>
      <p:sp>
        <p:nvSpPr>
          <p:cNvPr id="3" name="矩形 2">
            <a:extLst>
              <a:ext uri="{FF2B5EF4-FFF2-40B4-BE49-F238E27FC236}">
                <a16:creationId xmlns:a16="http://schemas.microsoft.com/office/drawing/2014/main" id="{471A6FE1-F274-CC4C-3755-A38D27910BB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C9C1505A-465A-AD9E-BD96-0A2C7D47028A}"/>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A8E0448E-F6CB-F2CE-BAA6-D2655BCA92F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ADD9BCC0-1B05-EA7E-42EA-FE1FAF9047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3CF8CC5D-546A-E4EB-8AF2-961D3F0739E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BBCDE5D4-3F6E-12D8-20AB-0CEB6E1375E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045D8083-4E5B-7D8C-8362-400944D93A3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3CA3B0C4-949A-2AA2-D580-53420EFD016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9CE6B424-09BF-CADC-0F56-25658C3E641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DD41FADE-18D6-C612-27B0-A9375040BB5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D7328D59-B920-2A17-B440-4919CF16F048}"/>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799B4AC9-07C9-EFAB-7FBA-D8034D63E367}"/>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3A65A5F2-EAF8-B4EB-FB8E-65BFC0E4943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D35238D2-0E20-85AF-1C05-E76B5DE5DCE6}"/>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ECDB59C1-7702-C6D1-D1EA-0A4D2D1C210D}"/>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64FBE4BE-A530-CBD3-9810-0B9272920B3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36A35BBE-A548-10D4-A17C-38DB1EA9AFE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25B7046F-90E1-C93F-D77D-2EC618C405E9}"/>
              </a:ext>
            </a:extLst>
          </p:cNvPr>
          <p:cNvSpPr txBox="1"/>
          <p:nvPr/>
        </p:nvSpPr>
        <p:spPr>
          <a:xfrm>
            <a:off x="1152524" y="797510"/>
            <a:ext cx="10335464" cy="5693866"/>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）铸造铝合金</a:t>
            </a:r>
          </a:p>
          <a:p>
            <a:pPr indent="266700" algn="l"/>
            <a:r>
              <a:rPr lang="zh-CN" altLang="zh-CN" sz="2800" kern="100" dirty="0">
                <a:effectLst/>
                <a:latin typeface="微软雅黑" panose="020B0503020204020204" pitchFamily="34" charset="-122"/>
                <a:ea typeface="微软雅黑" panose="020B0503020204020204" pitchFamily="34" charset="-122"/>
              </a:rPr>
              <a:t>①</a:t>
            </a:r>
            <a:r>
              <a:rPr lang="en-US" altLang="zh-CN" sz="2800" kern="100" dirty="0">
                <a:effectLst/>
                <a:latin typeface="微软雅黑" panose="020B0503020204020204" pitchFamily="34" charset="-122"/>
                <a:ea typeface="微软雅黑" panose="020B0503020204020204" pitchFamily="34" charset="-122"/>
              </a:rPr>
              <a:t>Al-Si</a:t>
            </a:r>
            <a:r>
              <a:rPr lang="zh-CN" altLang="zh-CN" sz="2800" kern="100" dirty="0">
                <a:effectLst/>
                <a:latin typeface="微软雅黑" panose="020B0503020204020204" pitchFamily="34" charset="-122"/>
                <a:ea typeface="微软雅黑" panose="020B0503020204020204" pitchFamily="34" charset="-122"/>
              </a:rPr>
              <a:t>系代号为：</a:t>
            </a:r>
            <a:r>
              <a:rPr lang="en-US" altLang="zh-CN" sz="2800" kern="100" dirty="0">
                <a:effectLst/>
                <a:latin typeface="微软雅黑" panose="020B0503020204020204" pitchFamily="34" charset="-122"/>
                <a:ea typeface="微软雅黑" panose="020B0503020204020204" pitchFamily="34" charset="-122"/>
              </a:rPr>
              <a:t>ZL1+</a:t>
            </a:r>
            <a:r>
              <a:rPr lang="zh-CN" altLang="zh-CN" sz="2800" kern="100" dirty="0">
                <a:effectLst/>
                <a:latin typeface="微软雅黑" panose="020B0503020204020204" pitchFamily="34" charset="-122"/>
                <a:ea typeface="微软雅黑" panose="020B0503020204020204" pitchFamily="34" charset="-122"/>
              </a:rPr>
              <a:t>两位数字顺序号（合金顺序号）。例如，</a:t>
            </a:r>
            <a:r>
              <a:rPr lang="en-US" altLang="zh-CN" sz="2800" kern="100" dirty="0">
                <a:effectLst/>
                <a:latin typeface="微软雅黑" panose="020B0503020204020204" pitchFamily="34" charset="-122"/>
                <a:ea typeface="微软雅黑" panose="020B0503020204020204" pitchFamily="34" charset="-122"/>
              </a:rPr>
              <a:t>ZL102</a:t>
            </a:r>
            <a:r>
              <a:rPr lang="zh-CN" altLang="zh-CN" sz="2800" kern="100" dirty="0">
                <a:effectLst/>
                <a:latin typeface="微软雅黑" panose="020B0503020204020204" pitchFamily="34" charset="-122"/>
                <a:ea typeface="微软雅黑" panose="020B0503020204020204" pitchFamily="34" charset="-122"/>
              </a:rPr>
              <a:t>表示</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号铝－硅系铸造铝合金。若为优质合金，则在代号后面加</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Al-Si</a:t>
            </a:r>
            <a:r>
              <a:rPr lang="zh-CN" altLang="zh-CN" sz="2800" kern="100" dirty="0">
                <a:effectLst/>
                <a:latin typeface="微软雅黑" panose="020B0503020204020204" pitchFamily="34" charset="-122"/>
                <a:ea typeface="微软雅黑" panose="020B0503020204020204" pitchFamily="34" charset="-122"/>
              </a:rPr>
              <a:t>系铸造铝合金的铸造性能好，具有优良的耐蚀性、耐热性和焊接性能，</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用于制造飞机、仪表、电动机壳体、汽缸体、风机叶片、发动机活塞等。</a:t>
            </a:r>
          </a:p>
          <a:p>
            <a:pPr indent="266700" algn="l"/>
            <a:r>
              <a:rPr lang="zh-CN" altLang="zh-CN" sz="2800" kern="100" dirty="0">
                <a:effectLst/>
                <a:latin typeface="微软雅黑" panose="020B0503020204020204" pitchFamily="34" charset="-122"/>
                <a:ea typeface="微软雅黑" panose="020B0503020204020204" pitchFamily="34" charset="-122"/>
              </a:rPr>
              <a:t>②</a:t>
            </a:r>
            <a:r>
              <a:rPr lang="en-US" altLang="zh-CN" sz="2800" kern="100" dirty="0">
                <a:effectLst/>
                <a:latin typeface="微软雅黑" panose="020B0503020204020204" pitchFamily="34" charset="-122"/>
                <a:ea typeface="微软雅黑" panose="020B0503020204020204" pitchFamily="34" charset="-122"/>
              </a:rPr>
              <a:t>Al-Cu</a:t>
            </a:r>
            <a:r>
              <a:rPr lang="zh-CN" altLang="zh-CN" sz="2800" kern="100" dirty="0">
                <a:effectLst/>
                <a:latin typeface="微软雅黑" panose="020B0503020204020204" pitchFamily="34" charset="-122"/>
                <a:ea typeface="微软雅黑" panose="020B0503020204020204" pitchFamily="34" charset="-122"/>
              </a:rPr>
              <a:t>系代号为：</a:t>
            </a:r>
            <a:r>
              <a:rPr lang="en-US" altLang="zh-CN" sz="2800" kern="100" dirty="0">
                <a:effectLst/>
                <a:latin typeface="微软雅黑" panose="020B0503020204020204" pitchFamily="34" charset="-122"/>
                <a:ea typeface="微软雅黑" panose="020B0503020204020204" pitchFamily="34" charset="-122"/>
              </a:rPr>
              <a:t>ZL2+</a:t>
            </a:r>
            <a:r>
              <a:rPr lang="zh-CN" altLang="zh-CN" sz="2800" kern="100" dirty="0">
                <a:effectLst/>
                <a:latin typeface="微软雅黑" panose="020B0503020204020204" pitchFamily="34" charset="-122"/>
                <a:ea typeface="微软雅黑" panose="020B0503020204020204" pitchFamily="34" charset="-122"/>
              </a:rPr>
              <a:t>两位数字顺序号。这类合金的耐热性好、强度较高，但密度大，铸造性能、耐蚀性能差，强度低于</a:t>
            </a:r>
            <a:r>
              <a:rPr lang="en-US" altLang="zh-CN" sz="2800" kern="100" dirty="0">
                <a:effectLst/>
                <a:latin typeface="微软雅黑" panose="020B0503020204020204" pitchFamily="34" charset="-122"/>
                <a:ea typeface="微软雅黑" panose="020B0503020204020204" pitchFamily="34" charset="-122"/>
              </a:rPr>
              <a:t>Al-Si</a:t>
            </a:r>
            <a:r>
              <a:rPr lang="zh-CN" altLang="zh-CN" sz="2800" kern="100" dirty="0">
                <a:effectLst/>
                <a:latin typeface="微软雅黑" panose="020B0503020204020204" pitchFamily="34" charset="-122"/>
                <a:ea typeface="微软雅黑" panose="020B0503020204020204" pitchFamily="34" charset="-122"/>
              </a:rPr>
              <a:t>系合金。</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常用代号有</a:t>
            </a:r>
            <a:r>
              <a:rPr lang="en-US" altLang="zh-CN" sz="2800" kern="100" dirty="0">
                <a:effectLst/>
                <a:latin typeface="微软雅黑" panose="020B0503020204020204" pitchFamily="34" charset="-122"/>
                <a:ea typeface="微软雅黑" panose="020B0503020204020204" pitchFamily="34" charset="-122"/>
              </a:rPr>
              <a:t>ZL201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ZA1Cu5Mn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ZL203(ZA1Cu4)</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主要用于制造在较高温度下工作的高强零件，如内燃机汽缸头、汽车活塞等。</a:t>
            </a:r>
          </a:p>
        </p:txBody>
      </p:sp>
    </p:spTree>
    <p:extLst>
      <p:ext uri="{BB962C8B-B14F-4D97-AF65-F5344CB8AC3E}">
        <p14:creationId xmlns:p14="http://schemas.microsoft.com/office/powerpoint/2010/main" val="137634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144267C-9179-931F-A2CA-9E0310DF2F1D}"/>
              </a:ext>
            </a:extLst>
          </p:cNvPr>
          <p:cNvSpPr>
            <a:spLocks noGrp="1"/>
          </p:cNvSpPr>
          <p:nvPr>
            <p:ph type="sldNum" sz="quarter" idx="12"/>
          </p:nvPr>
        </p:nvSpPr>
        <p:spPr/>
        <p:txBody>
          <a:bodyPr/>
          <a:lstStyle/>
          <a:p>
            <a:fld id="{49AE70B2-8BF9-45C0-BB95-33D1B9D3A854}" type="slidenum">
              <a:rPr lang="zh-CN" altLang="en-US" smtClean="0"/>
              <a:t>112</a:t>
            </a:fld>
            <a:endParaRPr lang="zh-CN" altLang="en-US"/>
          </a:p>
        </p:txBody>
      </p:sp>
      <p:sp>
        <p:nvSpPr>
          <p:cNvPr id="3" name="矩形 2">
            <a:extLst>
              <a:ext uri="{FF2B5EF4-FFF2-40B4-BE49-F238E27FC236}">
                <a16:creationId xmlns:a16="http://schemas.microsoft.com/office/drawing/2014/main" id="{51418230-40C1-D541-E7CC-99BDD8E54F3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13F6164E-AA52-FE64-3D2E-C83C62C8CA99}"/>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77E01C55-EED1-2636-DA2B-AD3A6372A7A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B8D45D68-E1C3-D510-CBDC-87CB95EB7B6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4566CB53-85E3-810B-B22F-2DDBAA489D7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163A1C15-1C24-96B7-AF93-C4343F62781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694BB2A0-66F2-21F2-8FF7-A5F18229B3F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5A18D679-BCCB-7532-CD91-6A1DB7456FA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DDCE3581-D24A-697F-5512-255FCB9F90D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BDDAEA9C-C3BD-5399-CE13-BDF0F78CE63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66F15B17-6961-044D-A13D-C8BEF475EC3C}"/>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9F88D42F-1D59-F597-1914-1CCED8D99A2A}"/>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8897CF33-9A17-8296-4791-6E259F1661C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4CD80FD3-D7EE-FD83-9E7F-B19B682583B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0541B316-CCEB-91C1-303F-8F3CD8DCD7A2}"/>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13A174EE-6BE2-4AC1-32B7-6E7760846111}"/>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8B9DDCA0-39EF-467C-23B1-E8424F3A2AE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DC7D21D7-9BDA-BD9A-865A-A515D10FC1FC}"/>
              </a:ext>
            </a:extLst>
          </p:cNvPr>
          <p:cNvSpPr txBox="1"/>
          <p:nvPr/>
        </p:nvSpPr>
        <p:spPr>
          <a:xfrm>
            <a:off x="1535428" y="900302"/>
            <a:ext cx="10294621" cy="5339475"/>
          </a:xfrm>
          <a:prstGeom prst="rect">
            <a:avLst/>
          </a:prstGeom>
          <a:noFill/>
        </p:spPr>
        <p:txBody>
          <a:bodyPr wrap="square">
            <a:spAutoFit/>
          </a:bodyPr>
          <a:lstStyle/>
          <a:p>
            <a:pPr indent="266700" algn="l">
              <a:lnSpc>
                <a:spcPts val="4600"/>
              </a:lnSpc>
            </a:pPr>
            <a:r>
              <a:rPr lang="zh-CN" altLang="zh-CN" sz="2800" kern="100" dirty="0">
                <a:effectLst/>
                <a:latin typeface="微软雅黑" panose="020B0503020204020204" pitchFamily="34" charset="-122"/>
                <a:ea typeface="微软雅黑" panose="020B0503020204020204" pitchFamily="34" charset="-122"/>
              </a:rPr>
              <a:t>③</a:t>
            </a:r>
            <a:r>
              <a:rPr lang="en-US" altLang="zh-CN" sz="2800" kern="100" dirty="0">
                <a:solidFill>
                  <a:srgbClr val="FF0000"/>
                </a:solidFill>
                <a:effectLst/>
                <a:latin typeface="微软雅黑" panose="020B0503020204020204" pitchFamily="34" charset="-122"/>
                <a:ea typeface="微软雅黑" panose="020B0503020204020204" pitchFamily="34" charset="-122"/>
              </a:rPr>
              <a:t>Al-Mg</a:t>
            </a:r>
            <a:r>
              <a:rPr lang="zh-CN" altLang="zh-CN" sz="2800" kern="100" dirty="0">
                <a:solidFill>
                  <a:srgbClr val="FF0000"/>
                </a:solidFill>
                <a:effectLst/>
                <a:latin typeface="微软雅黑" panose="020B0503020204020204" pitchFamily="34" charset="-122"/>
                <a:ea typeface="微软雅黑" panose="020B0503020204020204" pitchFamily="34" charset="-122"/>
              </a:rPr>
              <a:t>系代号为</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ZL3+</a:t>
            </a:r>
            <a:r>
              <a:rPr lang="zh-CN" altLang="zh-CN" sz="2800" kern="100" dirty="0">
                <a:effectLst/>
                <a:latin typeface="微软雅黑" panose="020B0503020204020204" pitchFamily="34" charset="-122"/>
                <a:ea typeface="微软雅黑" panose="020B0503020204020204" pitchFamily="34" charset="-122"/>
              </a:rPr>
              <a:t>两位数字顺序号。这类合金的耐蚀性好、强度高、密度小，但铸造性能差、耐热性低。</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常用代号为</a:t>
            </a:r>
            <a:r>
              <a:rPr lang="en-US" altLang="zh-CN" sz="2800" kern="100" dirty="0">
                <a:effectLst/>
                <a:latin typeface="微软雅黑" panose="020B0503020204020204" pitchFamily="34" charset="-122"/>
                <a:ea typeface="微软雅黑" panose="020B0503020204020204" pitchFamily="34" charset="-122"/>
              </a:rPr>
              <a:t>Z3L01(ZAlMg10)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ZL303(ZAlMg5Sil)</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主要用于制造外形简单、承受冲击载荷、在腐蚀性介质下工作的零件，如舰船配件、氨用泵体等。</a:t>
            </a:r>
          </a:p>
          <a:p>
            <a:pPr indent="266700" algn="l">
              <a:lnSpc>
                <a:spcPts val="4600"/>
              </a:lnSpc>
            </a:pPr>
            <a:r>
              <a:rPr lang="zh-CN" altLang="zh-CN" sz="2800" kern="100" dirty="0">
                <a:effectLst/>
                <a:latin typeface="微软雅黑" panose="020B0503020204020204" pitchFamily="34" charset="-122"/>
                <a:ea typeface="微软雅黑" panose="020B0503020204020204" pitchFamily="34" charset="-122"/>
              </a:rPr>
              <a:t>④</a:t>
            </a:r>
            <a:r>
              <a:rPr lang="en-US" altLang="zh-CN" sz="2800" kern="100" dirty="0">
                <a:solidFill>
                  <a:srgbClr val="FF0000"/>
                </a:solidFill>
                <a:effectLst/>
                <a:latin typeface="微软雅黑" panose="020B0503020204020204" pitchFamily="34" charset="-122"/>
                <a:ea typeface="微软雅黑" panose="020B0503020204020204" pitchFamily="34" charset="-122"/>
              </a:rPr>
              <a:t>Al-Zn</a:t>
            </a:r>
            <a:r>
              <a:rPr lang="zh-CN" altLang="zh-CN" sz="2800" kern="100" dirty="0">
                <a:solidFill>
                  <a:srgbClr val="FF0000"/>
                </a:solidFill>
                <a:effectLst/>
                <a:latin typeface="微软雅黑" panose="020B0503020204020204" pitchFamily="34" charset="-122"/>
                <a:ea typeface="微软雅黑" panose="020B0503020204020204" pitchFamily="34" charset="-122"/>
              </a:rPr>
              <a:t>系代号为：</a:t>
            </a:r>
            <a:r>
              <a:rPr lang="en-US" altLang="zh-CN" sz="2800" kern="100" dirty="0">
                <a:effectLst/>
                <a:latin typeface="微软雅黑" panose="020B0503020204020204" pitchFamily="34" charset="-122"/>
                <a:ea typeface="微软雅黑" panose="020B0503020204020204" pitchFamily="34" charset="-122"/>
              </a:rPr>
              <a:t>ZL4+</a:t>
            </a:r>
            <a:r>
              <a:rPr lang="zh-CN" altLang="zh-CN" sz="2800" kern="100" dirty="0">
                <a:effectLst/>
                <a:latin typeface="微软雅黑" panose="020B0503020204020204" pitchFamily="34" charset="-122"/>
                <a:ea typeface="微软雅黑" panose="020B0503020204020204" pitchFamily="34" charset="-122"/>
              </a:rPr>
              <a:t>两位数字顺序号。这类合金的铸造性能好、强度较高、可自然时效强化，但密度大、耐蚀性较差。</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常用代号为</a:t>
            </a:r>
            <a:r>
              <a:rPr lang="en-US" altLang="zh-CN" sz="2800" kern="100" dirty="0">
                <a:effectLst/>
                <a:latin typeface="微软雅黑" panose="020B0503020204020204" pitchFamily="34" charset="-122"/>
                <a:ea typeface="微软雅黑" panose="020B0503020204020204" pitchFamily="34" charset="-122"/>
              </a:rPr>
              <a:t>ZL041(ZAlZn11Si7)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ZL402(ZAlZn6Mg)</a:t>
            </a:r>
            <a:r>
              <a:rPr lang="zh-CN" altLang="zh-CN" sz="2800" kern="100" dirty="0">
                <a:effectLst/>
                <a:latin typeface="微软雅黑" panose="020B0503020204020204" pitchFamily="34" charset="-122"/>
                <a:ea typeface="微软雅黑" panose="020B0503020204020204" pitchFamily="34" charset="-122"/>
              </a:rPr>
              <a:t>等。</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主要用于制造形状复杂受力较小的汽车、飞机、仪器零件。</a:t>
            </a:r>
          </a:p>
        </p:txBody>
      </p:sp>
    </p:spTree>
    <p:extLst>
      <p:ext uri="{BB962C8B-B14F-4D97-AF65-F5344CB8AC3E}">
        <p14:creationId xmlns:p14="http://schemas.microsoft.com/office/powerpoint/2010/main" val="22420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8563C20-AFC4-0125-1EC6-F5749A4DF43A}"/>
              </a:ext>
            </a:extLst>
          </p:cNvPr>
          <p:cNvSpPr>
            <a:spLocks noGrp="1"/>
          </p:cNvSpPr>
          <p:nvPr>
            <p:ph type="sldNum" sz="quarter" idx="12"/>
          </p:nvPr>
        </p:nvSpPr>
        <p:spPr/>
        <p:txBody>
          <a:bodyPr/>
          <a:lstStyle/>
          <a:p>
            <a:fld id="{49AE70B2-8BF9-45C0-BB95-33D1B9D3A854}" type="slidenum">
              <a:rPr lang="zh-CN" altLang="en-US" smtClean="0"/>
              <a:t>113</a:t>
            </a:fld>
            <a:endParaRPr lang="zh-CN" altLang="en-US"/>
          </a:p>
        </p:txBody>
      </p:sp>
      <p:sp>
        <p:nvSpPr>
          <p:cNvPr id="3" name="矩形 2">
            <a:extLst>
              <a:ext uri="{FF2B5EF4-FFF2-40B4-BE49-F238E27FC236}">
                <a16:creationId xmlns:a16="http://schemas.microsoft.com/office/drawing/2014/main" id="{9D73A76C-7E8B-8161-6D4D-126F33C6DB0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EBC4C7DF-EE44-4628-D122-969FB18826BE}"/>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55A7D7ED-9A6E-44F7-0FF0-0D3C85C3376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329977FF-6B60-E990-D23E-E71446BAF02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EBF499EE-CC02-86F7-FFA9-E9F548D23D7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BCA9479B-DBF5-761C-D2DF-2CE7DB22E20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B37A8D29-19F9-7000-230A-1056B6E3C77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8D124B96-DA9A-E805-B265-C7FFD954BD7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10BCBE3E-9725-DE27-900C-3E6FA03DF571}"/>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F178E9F5-1BEA-D249-1C40-62B4FDD1549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E3DA6AE4-0A5F-6DB3-729B-86E244907317}"/>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68702DB5-A580-C636-18D3-8F300ED6675A}"/>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0CB65005-4C93-7BF5-59E9-C60D5DAA150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26406EBB-1FE5-FE93-9C33-35DAE892F19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80FB4FC7-DC60-D9A7-D667-64821E4625FB}"/>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D3357D0E-2FB4-54AF-1521-077E8E97DE22}"/>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F435679E-8D59-C83B-1F9A-9314D9F2F68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1668EA1-0B55-409D-FCFB-7823CB994137}"/>
              </a:ext>
            </a:extLst>
          </p:cNvPr>
          <p:cNvSpPr txBox="1"/>
          <p:nvPr/>
        </p:nvSpPr>
        <p:spPr>
          <a:xfrm>
            <a:off x="1037012" y="717705"/>
            <a:ext cx="10812088" cy="5429243"/>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二、铜及其合金</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工业纯铜</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铜是一种有色金属，其全世界产量仅次于铁和铝。</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工业上使用的纯铜，是</a:t>
            </a:r>
            <a:r>
              <a:rPr lang="zh-CN" altLang="zh-CN" sz="2800" b="1" kern="100" dirty="0">
                <a:effectLst/>
                <a:latin typeface="微软雅黑" panose="020B0503020204020204" pitchFamily="34" charset="-122"/>
                <a:ea typeface="微软雅黑" panose="020B0503020204020204" pitchFamily="34" charset="-122"/>
              </a:rPr>
              <a:t>玫瑰红色的金属</a:t>
            </a:r>
            <a:r>
              <a:rPr lang="zh-CN" altLang="zh-CN" sz="2800" kern="100" dirty="0">
                <a:effectLst/>
                <a:latin typeface="微软雅黑" panose="020B0503020204020204" pitchFamily="34" charset="-122"/>
                <a:ea typeface="微软雅黑" panose="020B0503020204020204" pitchFamily="34" charset="-122"/>
              </a:rPr>
              <a:t>，表面形成氧化亚铜</a:t>
            </a:r>
            <a:r>
              <a:rPr lang="en-US" altLang="zh-CN" sz="2800" kern="100" dirty="0">
                <a:effectLst/>
                <a:latin typeface="微软雅黑" panose="020B0503020204020204" pitchFamily="34" charset="-122"/>
                <a:ea typeface="微软雅黑" panose="020B0503020204020204" pitchFamily="34" charset="-122"/>
              </a:rPr>
              <a:t>Cu</a:t>
            </a:r>
            <a:r>
              <a:rPr lang="en-US" altLang="zh-CN" sz="2800" kern="100" baseline="-25000" dirty="0">
                <a:effectLst/>
                <a:latin typeface="微软雅黑" panose="020B0503020204020204" pitchFamily="34" charset="-122"/>
                <a:ea typeface="微软雅黑" panose="020B0503020204020204" pitchFamily="34" charset="-122"/>
              </a:rPr>
              <a:t>2</a:t>
            </a:r>
            <a:r>
              <a:rPr lang="en-US" altLang="zh-CN" sz="2800" kern="100" dirty="0">
                <a:effectLst/>
                <a:latin typeface="微软雅黑" panose="020B0503020204020204" pitchFamily="34" charset="-122"/>
                <a:ea typeface="微软雅黑" panose="020B0503020204020204" pitchFamily="34" charset="-122"/>
              </a:rPr>
              <a:t>O</a:t>
            </a:r>
            <a:r>
              <a:rPr lang="zh-CN" altLang="zh-CN" sz="2800" kern="100" dirty="0">
                <a:effectLst/>
                <a:latin typeface="微软雅黑" panose="020B0503020204020204" pitchFamily="34" charset="-122"/>
                <a:ea typeface="微软雅黑" panose="020B0503020204020204" pitchFamily="34" charset="-122"/>
              </a:rPr>
              <a:t>膜层后呈紫色，故又称紫铜。纯铜的密度为</a:t>
            </a:r>
            <a:r>
              <a:rPr lang="en-US" altLang="zh-CN" sz="2800" kern="100" dirty="0">
                <a:effectLst/>
                <a:latin typeface="微软雅黑" panose="020B0503020204020204" pitchFamily="34" charset="-122"/>
                <a:ea typeface="微软雅黑" panose="020B0503020204020204" pitchFamily="34" charset="-122"/>
              </a:rPr>
              <a:t>8.96g/cm</a:t>
            </a:r>
            <a:r>
              <a:rPr lang="en-US" altLang="zh-CN" sz="2800" kern="100" baseline="300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，熔点为</a:t>
            </a:r>
            <a:r>
              <a:rPr lang="en-US" altLang="zh-CN" sz="2800" kern="100" dirty="0">
                <a:effectLst/>
                <a:latin typeface="微软雅黑" panose="020B0503020204020204" pitchFamily="34" charset="-122"/>
                <a:ea typeface="微软雅黑" panose="020B0503020204020204" pitchFamily="34" charset="-122"/>
              </a:rPr>
              <a:t>1083</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导电性、抗磁性导热性（仅次于银</a:t>
            </a:r>
            <a:r>
              <a:rPr lang="zh-CN" altLang="zh-CN" sz="2800" kern="100" dirty="0">
                <a:effectLst/>
                <a:latin typeface="微软雅黑" panose="020B0503020204020204" pitchFamily="34" charset="-122"/>
                <a:ea typeface="微软雅黑" panose="020B0503020204020204" pitchFamily="34" charset="-122"/>
              </a:rPr>
              <a:t>）及良好的耐蚀性（抗大气及海水腐蚀）。</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纯铜一般不做结构材料使用，纯铜的主要用途是制作各种导电材料、导热材料及配制各种铜合金。工业纯铜代号有</a:t>
            </a:r>
            <a:r>
              <a:rPr lang="en-US" altLang="zh-CN" sz="2800" kern="100" dirty="0">
                <a:effectLst/>
                <a:latin typeface="微软雅黑" panose="020B0503020204020204" pitchFamily="34" charset="-122"/>
                <a:ea typeface="微软雅黑" panose="020B0503020204020204" pitchFamily="34" charset="-122"/>
              </a:rPr>
              <a:t>Tl</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T3</a:t>
            </a:r>
            <a:r>
              <a:rPr lang="zh-CN" altLang="zh-CN" sz="2800" kern="100" dirty="0">
                <a:effectLst/>
                <a:latin typeface="微软雅黑" panose="020B0503020204020204" pitchFamily="34" charset="-122"/>
                <a:ea typeface="微软雅黑" panose="020B0503020204020204" pitchFamily="34" charset="-122"/>
              </a:rPr>
              <a:t>等</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种。代号中数字越大，表示杂质含量越多，则其导电性越差。</a:t>
            </a:r>
          </a:p>
        </p:txBody>
      </p:sp>
    </p:spTree>
    <p:extLst>
      <p:ext uri="{BB962C8B-B14F-4D97-AF65-F5344CB8AC3E}">
        <p14:creationId xmlns:p14="http://schemas.microsoft.com/office/powerpoint/2010/main" val="168185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61643DE-BD17-1752-2972-5201843A8C05}"/>
              </a:ext>
            </a:extLst>
          </p:cNvPr>
          <p:cNvSpPr>
            <a:spLocks noGrp="1"/>
          </p:cNvSpPr>
          <p:nvPr>
            <p:ph type="sldNum" sz="quarter" idx="12"/>
          </p:nvPr>
        </p:nvSpPr>
        <p:spPr/>
        <p:txBody>
          <a:bodyPr/>
          <a:lstStyle/>
          <a:p>
            <a:fld id="{49AE70B2-8BF9-45C0-BB95-33D1B9D3A854}" type="slidenum">
              <a:rPr lang="zh-CN" altLang="en-US" smtClean="0"/>
              <a:t>114</a:t>
            </a:fld>
            <a:endParaRPr lang="zh-CN" altLang="en-US"/>
          </a:p>
        </p:txBody>
      </p:sp>
      <p:sp>
        <p:nvSpPr>
          <p:cNvPr id="3" name="矩形 2">
            <a:extLst>
              <a:ext uri="{FF2B5EF4-FFF2-40B4-BE49-F238E27FC236}">
                <a16:creationId xmlns:a16="http://schemas.microsoft.com/office/drawing/2014/main" id="{914E5D68-F321-C6AB-A467-26CB24455AA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04CA8990-11A3-FBA5-3A4F-AE14C66E5318}"/>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DF2DDCCF-9819-4EF8-58F1-0FC3E655B6F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DCD950D0-46C3-0DDA-3C5D-6BA15AA894E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2753B8AD-1DED-77EC-8E86-91DE740A56F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3364B8EC-5E3A-3DF6-7B21-C2FB61F622F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3D20BDB8-0FCA-F670-5118-F5FF759DB8E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94CF84F2-24ED-48E3-2752-87A281A38A6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80998841-EA28-5581-EC54-5E281EAB593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A3C0B25-2BC1-89E5-C67D-03347B50231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66C6D40F-3A11-902C-11E2-FE9CD887B875}"/>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2D97A59D-2E7C-0BEB-10B0-194996D58583}"/>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FECB83CD-BD2E-250B-05BF-785C904877E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E6D08739-A03C-8E31-284D-AD7E374F530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1447474D-99A1-5335-7746-CC26B431881A}"/>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31E67D23-5A94-AC1F-166B-D6EBFF34F99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DBF58341-E27C-0B70-2B5F-43D95D8FAF3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9EA97F4E-C9B3-0C76-515A-3F92E2825291}"/>
              </a:ext>
            </a:extLst>
          </p:cNvPr>
          <p:cNvSpPr txBox="1"/>
          <p:nvPr/>
        </p:nvSpPr>
        <p:spPr>
          <a:xfrm>
            <a:off x="1152605" y="1263713"/>
            <a:ext cx="10720270" cy="4401205"/>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铜合金</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）黄铜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以铜和锌为主组合的铜合金称为黄铜。</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普通黄铜的牌号为：</a:t>
            </a:r>
            <a:r>
              <a:rPr lang="en-US" altLang="zh-CN" sz="2800" kern="100" dirty="0">
                <a:effectLst/>
                <a:latin typeface="微软雅黑" panose="020B0503020204020204" pitchFamily="34" charset="-122"/>
                <a:ea typeface="微软雅黑" panose="020B0503020204020204" pitchFamily="34" charset="-122"/>
              </a:rPr>
              <a:t>H</a:t>
            </a:r>
            <a:r>
              <a:rPr lang="zh-CN" altLang="zh-CN" sz="2800" kern="100" dirty="0">
                <a:effectLst/>
                <a:latin typeface="微软雅黑" panose="020B0503020204020204" pitchFamily="34" charset="-122"/>
                <a:ea typeface="微软雅黑" panose="020B0503020204020204" pitchFamily="34" charset="-122"/>
              </a:rPr>
              <a:t>（“黄”的汉语拼音字母）</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表示铜平均百分含量的数字。例如</a:t>
            </a:r>
            <a:r>
              <a:rPr lang="en-US" altLang="zh-CN" sz="2800" kern="100" dirty="0">
                <a:effectLst/>
                <a:latin typeface="微软雅黑" panose="020B0503020204020204" pitchFamily="34" charset="-122"/>
                <a:ea typeface="微软雅黑" panose="020B0503020204020204" pitchFamily="34" charset="-122"/>
              </a:rPr>
              <a:t>H68</a:t>
            </a:r>
            <a:r>
              <a:rPr lang="zh-CN" altLang="zh-CN" sz="2800" kern="100" dirty="0">
                <a:effectLst/>
                <a:latin typeface="微软雅黑" panose="020B0503020204020204" pitchFamily="34" charset="-122"/>
                <a:ea typeface="微软雅黑" panose="020B0503020204020204" pitchFamily="34" charset="-122"/>
              </a:rPr>
              <a:t>，表示铜的质量分数为</a:t>
            </a:r>
            <a:r>
              <a:rPr lang="en-US" altLang="zh-CN" sz="2800" kern="100" dirty="0">
                <a:effectLst/>
                <a:latin typeface="微软雅黑" panose="020B0503020204020204" pitchFamily="34" charset="-122"/>
                <a:ea typeface="微软雅黑" panose="020B0503020204020204" pitchFamily="34" charset="-122"/>
              </a:rPr>
              <a:t>68%</a:t>
            </a:r>
            <a:r>
              <a:rPr lang="zh-CN" altLang="zh-CN" sz="2800" kern="100" dirty="0">
                <a:effectLst/>
                <a:latin typeface="微软雅黑" panose="020B0503020204020204" pitchFamily="34" charset="-122"/>
                <a:ea typeface="微软雅黑" panose="020B0503020204020204" pitchFamily="34" charset="-122"/>
              </a:rPr>
              <a:t>，余量为锌的黄铜。</a:t>
            </a:r>
          </a:p>
          <a:p>
            <a:pPr indent="266700" algn="l"/>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859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C52DA90-4749-5537-BC79-C5C7A2EBF4D1}"/>
              </a:ext>
            </a:extLst>
          </p:cNvPr>
          <p:cNvSpPr>
            <a:spLocks noGrp="1"/>
          </p:cNvSpPr>
          <p:nvPr>
            <p:ph type="sldNum" sz="quarter" idx="12"/>
          </p:nvPr>
        </p:nvSpPr>
        <p:spPr/>
        <p:txBody>
          <a:bodyPr/>
          <a:lstStyle/>
          <a:p>
            <a:fld id="{49AE70B2-8BF9-45C0-BB95-33D1B9D3A854}" type="slidenum">
              <a:rPr lang="zh-CN" altLang="en-US" smtClean="0"/>
              <a:t>115</a:t>
            </a:fld>
            <a:endParaRPr lang="zh-CN" altLang="en-US"/>
          </a:p>
        </p:txBody>
      </p:sp>
      <p:sp>
        <p:nvSpPr>
          <p:cNvPr id="3" name="矩形 2">
            <a:extLst>
              <a:ext uri="{FF2B5EF4-FFF2-40B4-BE49-F238E27FC236}">
                <a16:creationId xmlns:a16="http://schemas.microsoft.com/office/drawing/2014/main" id="{F4ED5B38-330D-8798-3AD1-EDB4058EE81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064C1AC5-3362-3461-34FF-0DB29A439917}"/>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E863E1C9-15FE-704F-99B4-AE7F1E4208F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5E97346C-0BCC-25CF-C751-7BCCEDB154C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93FD134D-E835-CBA1-C914-B4E7CAB2852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32CA56C6-8659-783F-4FAA-C85B1C66FA7C}"/>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587DDF67-C3AE-A668-E356-8D2DE255C3E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605055DC-5F68-5531-32FC-2155DBC55C2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5289ECC2-2F54-2C7A-3B0B-C376C374F62D}"/>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CC87852-D3F4-369E-73FE-9450CF06B36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9EE451FD-88D4-7374-B7E8-2BAE0E577DEC}"/>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58D70619-2729-1927-6718-3E72DCC40199}"/>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D23C80A7-0CD3-493C-23BE-0B41D4C0DE1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0489BEAC-AB8D-F13D-04FC-FE5F6EBC66D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D91AC41B-600A-474C-A2A8-D2D3A20B7C38}"/>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77A838B9-C8A1-C48C-1797-D9A9B42D6F7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F33C6185-9736-B3F4-DD95-275424C13C59}"/>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485584B3-F0A4-ECC7-F487-C94CDB6BA018}"/>
              </a:ext>
            </a:extLst>
          </p:cNvPr>
          <p:cNvSpPr txBox="1"/>
          <p:nvPr/>
        </p:nvSpPr>
        <p:spPr>
          <a:xfrm>
            <a:off x="666828" y="842809"/>
            <a:ext cx="11082301" cy="5692136"/>
          </a:xfrm>
          <a:prstGeom prst="rect">
            <a:avLst/>
          </a:prstGeom>
          <a:noFill/>
        </p:spPr>
        <p:txBody>
          <a:bodyPr wrap="square">
            <a:spAutoFit/>
          </a:bodyPr>
          <a:lstStyle/>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）特殊黄铜。在普通黄铜的基础上加入</a:t>
            </a:r>
            <a:r>
              <a:rPr lang="en-US" altLang="zh-CN" sz="2800" kern="100" dirty="0">
                <a:effectLst/>
                <a:latin typeface="微软雅黑" panose="020B0503020204020204" pitchFamily="34" charset="-122"/>
                <a:ea typeface="微软雅黑" panose="020B0503020204020204" pitchFamily="34" charset="-122"/>
              </a:rPr>
              <a:t>Al</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Fe</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Si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Pb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Sn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Ni</a:t>
            </a:r>
            <a:r>
              <a:rPr lang="zh-CN" altLang="zh-CN" sz="2800" kern="100" dirty="0">
                <a:effectLst/>
                <a:latin typeface="微软雅黑" panose="020B0503020204020204" pitchFamily="34" charset="-122"/>
                <a:ea typeface="微软雅黑" panose="020B0503020204020204" pitchFamily="34" charset="-122"/>
              </a:rPr>
              <a:t>等元素形成特殊黄铜。</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常用牌号有</a:t>
            </a:r>
            <a:r>
              <a:rPr lang="en-US" altLang="zh-CN" sz="2800" kern="100" dirty="0">
                <a:effectLst/>
                <a:latin typeface="微软雅黑" panose="020B0503020204020204" pitchFamily="34" charset="-122"/>
                <a:ea typeface="微软雅黑" panose="020B0503020204020204" pitchFamily="34" charset="-122"/>
              </a:rPr>
              <a:t>HPb63-3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HSn62-1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ZCuZn38Mn2Pb2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ZCuZn16Si4</a:t>
            </a:r>
            <a:r>
              <a:rPr lang="zh-CN" altLang="zh-CN" sz="2800" kern="100" dirty="0">
                <a:effectLst/>
                <a:latin typeface="微软雅黑" panose="020B0503020204020204" pitchFamily="34" charset="-122"/>
                <a:ea typeface="微软雅黑" panose="020B0503020204020204" pitchFamily="34" charset="-122"/>
              </a:rPr>
              <a:t>等，主要用于船舶及化工零件，如冷凝管、齿轮、螺旋桨、轴承、衬套及阀体等。</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加工特殊黄铜的牌号为：</a:t>
            </a:r>
            <a:r>
              <a:rPr lang="en-US" altLang="zh-CN" sz="2800" kern="100" dirty="0">
                <a:effectLst/>
                <a:latin typeface="微软雅黑" panose="020B0503020204020204" pitchFamily="34" charset="-122"/>
                <a:ea typeface="微软雅黑" panose="020B0503020204020204" pitchFamily="34" charset="-122"/>
              </a:rPr>
              <a:t>H</a:t>
            </a:r>
            <a:r>
              <a:rPr lang="zh-CN" altLang="zh-CN" sz="2800" kern="100" dirty="0">
                <a:effectLst/>
                <a:latin typeface="微软雅黑" panose="020B0503020204020204" pitchFamily="34" charset="-122"/>
                <a:ea typeface="微软雅黑" panose="020B0503020204020204" pitchFamily="34" charset="-122"/>
              </a:rPr>
              <a:t>（黄）</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主加元素符号</a:t>
            </a:r>
            <a:r>
              <a:rPr lang="en-US" altLang="zh-CN" sz="2800" kern="100" dirty="0">
                <a:effectLst/>
                <a:latin typeface="微软雅黑" panose="020B0503020204020204" pitchFamily="34" charset="-122"/>
                <a:ea typeface="微软雅黑" panose="020B0503020204020204" pitchFamily="34" charset="-122"/>
              </a:rPr>
              <a:t>(Zn</a:t>
            </a:r>
            <a:r>
              <a:rPr lang="zh-CN" altLang="zh-CN" sz="2800" kern="100" dirty="0">
                <a:effectLst/>
                <a:latin typeface="微软雅黑" panose="020B0503020204020204" pitchFamily="34" charset="-122"/>
                <a:ea typeface="微软雅黑" panose="020B0503020204020204" pitchFamily="34" charset="-122"/>
              </a:rPr>
              <a:t>除外）</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铜平均百分含量</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主加元素平均百分含量。例如</a:t>
            </a:r>
            <a:r>
              <a:rPr lang="en-US" altLang="zh-CN" sz="2800" kern="100" dirty="0">
                <a:effectLst/>
                <a:latin typeface="微软雅黑" panose="020B0503020204020204" pitchFamily="34" charset="-122"/>
                <a:ea typeface="微软雅黑" panose="020B0503020204020204" pitchFamily="34" charset="-122"/>
              </a:rPr>
              <a:t>HPb59-1</a:t>
            </a:r>
            <a:r>
              <a:rPr lang="zh-CN" altLang="zh-CN" sz="2800" kern="100" dirty="0">
                <a:effectLst/>
                <a:latin typeface="微软雅黑" panose="020B0503020204020204" pitchFamily="34" charset="-122"/>
                <a:ea typeface="微软雅黑" panose="020B0503020204020204" pitchFamily="34" charset="-122"/>
              </a:rPr>
              <a:t>，表示铜的质量分数为</a:t>
            </a:r>
            <a:r>
              <a:rPr lang="en-US" altLang="zh-CN" sz="2800" kern="100" dirty="0">
                <a:effectLst/>
                <a:latin typeface="微软雅黑" panose="020B0503020204020204" pitchFamily="34" charset="-122"/>
                <a:ea typeface="微软雅黑" panose="020B0503020204020204" pitchFamily="34" charset="-122"/>
              </a:rPr>
              <a:t>59%</a:t>
            </a:r>
            <a:r>
              <a:rPr lang="zh-CN" altLang="zh-CN" sz="2800" kern="100" dirty="0">
                <a:effectLst/>
                <a:latin typeface="微软雅黑" panose="020B0503020204020204" pitchFamily="34" charset="-122"/>
                <a:ea typeface="微软雅黑" panose="020B0503020204020204" pitchFamily="34" charset="-122"/>
              </a:rPr>
              <a:t>，铅的质量分数为</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，余量为锌的加工黄铜。</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）铸造黄铜。铸造黄铜的牌号为：</a:t>
            </a:r>
            <a:r>
              <a:rPr lang="en-US" altLang="zh-CN" sz="2800" kern="100" dirty="0">
                <a:effectLst/>
                <a:latin typeface="微软雅黑" panose="020B0503020204020204" pitchFamily="34" charset="-122"/>
                <a:ea typeface="微软雅黑" panose="020B0503020204020204" pitchFamily="34" charset="-122"/>
              </a:rPr>
              <a:t>Z+</a:t>
            </a:r>
            <a:r>
              <a:rPr lang="zh-CN" altLang="zh-CN" sz="2800" kern="100" dirty="0">
                <a:effectLst/>
                <a:latin typeface="微软雅黑" panose="020B0503020204020204" pitchFamily="34" charset="-122"/>
                <a:ea typeface="微软雅黑" panose="020B0503020204020204" pitchFamily="34" charset="-122"/>
              </a:rPr>
              <a:t>铜元素符号</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主加元素符号及平均百分含量</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其他合金元素化学符号及含量（质量分数×</a:t>
            </a:r>
            <a:r>
              <a:rPr lang="en-US" altLang="zh-CN" sz="2800" kern="100" dirty="0">
                <a:effectLst/>
                <a:latin typeface="微软雅黑" panose="020B0503020204020204" pitchFamily="34" charset="-122"/>
                <a:ea typeface="微软雅黑" panose="020B0503020204020204" pitchFamily="34" charset="-122"/>
              </a:rPr>
              <a:t>100)</a:t>
            </a:r>
            <a:r>
              <a:rPr lang="zh-CN" altLang="zh-CN" sz="2800" kern="100" dirty="0">
                <a:effectLst/>
                <a:latin typeface="微软雅黑" panose="020B0503020204020204" pitchFamily="34" charset="-122"/>
                <a:ea typeface="微软雅黑" panose="020B0503020204020204" pitchFamily="34" charset="-122"/>
              </a:rPr>
              <a:t>。例如</a:t>
            </a:r>
            <a:r>
              <a:rPr lang="en-US" altLang="zh-CN" sz="2800" kern="100" dirty="0">
                <a:effectLst/>
                <a:latin typeface="微软雅黑" panose="020B0503020204020204" pitchFamily="34" charset="-122"/>
                <a:ea typeface="微软雅黑" panose="020B0503020204020204" pitchFamily="34" charset="-122"/>
              </a:rPr>
              <a:t>ZCuZn38</a:t>
            </a:r>
            <a:r>
              <a:rPr lang="zh-CN" altLang="zh-CN" sz="2800" kern="100" dirty="0">
                <a:effectLst/>
                <a:latin typeface="微软雅黑" panose="020B0503020204020204" pitchFamily="34" charset="-122"/>
                <a:ea typeface="微软雅黑" panose="020B0503020204020204" pitchFamily="34" charset="-122"/>
              </a:rPr>
              <a:t>，表示锌的质量分数为</a:t>
            </a:r>
            <a:r>
              <a:rPr lang="en-US" altLang="zh-CN" sz="2800" kern="100" dirty="0">
                <a:effectLst/>
                <a:latin typeface="微软雅黑" panose="020B0503020204020204" pitchFamily="34" charset="-122"/>
                <a:ea typeface="微软雅黑" panose="020B0503020204020204" pitchFamily="34" charset="-122"/>
              </a:rPr>
              <a:t>38%</a:t>
            </a:r>
            <a:r>
              <a:rPr lang="zh-CN" altLang="zh-CN" sz="2800" kern="100" dirty="0">
                <a:effectLst/>
                <a:latin typeface="微软雅黑" panose="020B0503020204020204" pitchFamily="34" charset="-122"/>
                <a:ea typeface="微软雅黑" panose="020B0503020204020204" pitchFamily="34" charset="-122"/>
              </a:rPr>
              <a:t>，余量为铜的铸造普通黄铜。</a:t>
            </a:r>
          </a:p>
        </p:txBody>
      </p:sp>
    </p:spTree>
    <p:extLst>
      <p:ext uri="{BB962C8B-B14F-4D97-AF65-F5344CB8AC3E}">
        <p14:creationId xmlns:p14="http://schemas.microsoft.com/office/powerpoint/2010/main" val="104429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24F4F78-3BD9-C300-6F8E-99B4733DEDFD}"/>
              </a:ext>
            </a:extLst>
          </p:cNvPr>
          <p:cNvSpPr>
            <a:spLocks noGrp="1"/>
          </p:cNvSpPr>
          <p:nvPr>
            <p:ph type="sldNum" sz="quarter" idx="12"/>
          </p:nvPr>
        </p:nvSpPr>
        <p:spPr/>
        <p:txBody>
          <a:bodyPr/>
          <a:lstStyle/>
          <a:p>
            <a:fld id="{49AE70B2-8BF9-45C0-BB95-33D1B9D3A854}" type="slidenum">
              <a:rPr lang="zh-CN" altLang="en-US" smtClean="0"/>
              <a:t>116</a:t>
            </a:fld>
            <a:endParaRPr lang="zh-CN" altLang="en-US"/>
          </a:p>
        </p:txBody>
      </p:sp>
      <p:sp>
        <p:nvSpPr>
          <p:cNvPr id="3" name="矩形 2">
            <a:extLst>
              <a:ext uri="{FF2B5EF4-FFF2-40B4-BE49-F238E27FC236}">
                <a16:creationId xmlns:a16="http://schemas.microsoft.com/office/drawing/2014/main" id="{5B570FD3-9A18-2D26-AAF6-BEBB75F00CF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15957BE6-25A6-141B-3EA9-A736ECD7F84F}"/>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905B230C-602F-9068-3FE9-2EDFE8BAF57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D1C5BE3E-B443-7228-3EBF-D203FCD35778}"/>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5C39A57B-DF3A-CEB3-0F7F-24274E902FC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CD3B6749-C577-ED02-4606-20DB0254C15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82038968-E1F4-7038-3CAA-AA0D51B69276}"/>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15D2B686-B4FD-4DFB-DC88-24614BE9B9E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6E920F0A-9363-849A-D04B-3C72E791DA5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324623B-6B44-00B5-561B-40FC56AAD86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7722937D-06B8-9099-B74F-7367779A19D4}"/>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8E07ACF7-B039-FE05-DBCA-D6E00C7D066C}"/>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D225BB86-F00D-F720-C69E-2D30B65B13E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2B898D6B-8E0C-6A0C-08D2-7C9AE4E9983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FEA9F8F1-CD8E-B2E1-02BA-1BD49BD60EF0}"/>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63110680-A749-F461-EE47-7B06AF876F9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6AD3226-D016-54DB-7199-21C239F4145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D80517A5-B1FF-F2AF-9052-CBCF8521841A}"/>
              </a:ext>
            </a:extLst>
          </p:cNvPr>
          <p:cNvSpPr txBox="1"/>
          <p:nvPr/>
        </p:nvSpPr>
        <p:spPr>
          <a:xfrm>
            <a:off x="649994" y="660031"/>
            <a:ext cx="11468395"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）青铜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指除黄铜和白铜外的其他铜合金统称为青铜。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加工青铜的牌号为：</a:t>
            </a:r>
            <a:r>
              <a:rPr lang="en-US" altLang="zh-CN" sz="2800" kern="1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（“青”的汉语拼音字母）</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主加元素符号及其平均百分含量</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其他元素平均百分含量。例如</a:t>
            </a:r>
            <a:r>
              <a:rPr lang="en-US" altLang="zh-CN" sz="2800" kern="100" dirty="0">
                <a:effectLst/>
                <a:latin typeface="微软雅黑" panose="020B0503020204020204" pitchFamily="34" charset="-122"/>
                <a:ea typeface="微软雅黑" panose="020B0503020204020204" pitchFamily="34" charset="-122"/>
              </a:rPr>
              <a:t>QSn4-3</a:t>
            </a:r>
            <a:r>
              <a:rPr lang="zh-CN" altLang="zh-CN" sz="2800" kern="100" dirty="0">
                <a:effectLst/>
                <a:latin typeface="微软雅黑" panose="020B0503020204020204" pitchFamily="34" charset="-122"/>
                <a:ea typeface="微软雅黑" panose="020B0503020204020204" pitchFamily="34" charset="-122"/>
              </a:rPr>
              <a:t>，表示平均锡的质量分数为</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，锌的质量分数为</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，余量为铜的加工青铜。</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）锡青铜。锡青铜是以锡为主加元素的铜合金，锡含最一般为</a:t>
            </a:r>
            <a:r>
              <a:rPr lang="en-US" altLang="zh-CN" sz="2800" kern="100" dirty="0">
                <a:effectLst/>
                <a:latin typeface="微软雅黑" panose="020B0503020204020204" pitchFamily="34" charset="-122"/>
                <a:ea typeface="微软雅黑" panose="020B0503020204020204" pitchFamily="34" charset="-122"/>
              </a:rPr>
              <a:t>3%~14%</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常用牌号有</a:t>
            </a:r>
            <a:r>
              <a:rPr lang="en-US" altLang="zh-CN" sz="2800" kern="100" dirty="0">
                <a:effectLst/>
                <a:latin typeface="微软雅黑" panose="020B0503020204020204" pitchFamily="34" charset="-122"/>
                <a:ea typeface="微软雅黑" panose="020B0503020204020204" pitchFamily="34" charset="-122"/>
              </a:rPr>
              <a:t>QSn4-3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QSn6.5-0.4</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ZCuSn10Pbl</a:t>
            </a:r>
            <a:r>
              <a:rPr lang="zh-CN" altLang="zh-CN" sz="2800" kern="100" dirty="0">
                <a:effectLst/>
                <a:latin typeface="微软雅黑" panose="020B0503020204020204" pitchFamily="34" charset="-122"/>
                <a:ea typeface="微软雅黑" panose="020B0503020204020204" pitchFamily="34" charset="-122"/>
              </a:rPr>
              <a:t>等，主要用于耐蚀承载件，如弹簧、轴承、齿轮轴、蜗轮、垫圈等。</a:t>
            </a:r>
          </a:p>
        </p:txBody>
      </p:sp>
    </p:spTree>
    <p:extLst>
      <p:ext uri="{BB962C8B-B14F-4D97-AF65-F5344CB8AC3E}">
        <p14:creationId xmlns:p14="http://schemas.microsoft.com/office/powerpoint/2010/main" val="123185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CE9E6D6-715A-5E7C-AABD-70053DB611A9}"/>
              </a:ext>
            </a:extLst>
          </p:cNvPr>
          <p:cNvSpPr>
            <a:spLocks noGrp="1"/>
          </p:cNvSpPr>
          <p:nvPr>
            <p:ph type="sldNum" sz="quarter" idx="12"/>
          </p:nvPr>
        </p:nvSpPr>
        <p:spPr/>
        <p:txBody>
          <a:bodyPr/>
          <a:lstStyle/>
          <a:p>
            <a:fld id="{49AE70B2-8BF9-45C0-BB95-33D1B9D3A854}" type="slidenum">
              <a:rPr lang="zh-CN" altLang="en-US" smtClean="0"/>
              <a:t>117</a:t>
            </a:fld>
            <a:endParaRPr lang="zh-CN" altLang="en-US"/>
          </a:p>
        </p:txBody>
      </p:sp>
      <p:sp>
        <p:nvSpPr>
          <p:cNvPr id="4" name="文本框 3">
            <a:extLst>
              <a:ext uri="{FF2B5EF4-FFF2-40B4-BE49-F238E27FC236}">
                <a16:creationId xmlns:a16="http://schemas.microsoft.com/office/drawing/2014/main" id="{7B135E9A-9B0F-68EB-5155-DD4DD9DEB3EE}"/>
              </a:ext>
            </a:extLst>
          </p:cNvPr>
          <p:cNvSpPr txBox="1"/>
          <p:nvPr/>
        </p:nvSpPr>
        <p:spPr>
          <a:xfrm>
            <a:off x="1152525" y="960958"/>
            <a:ext cx="10732172" cy="5262979"/>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）铝青铜。铝青铜是以铝为主加元素的铜合金，铝含量批为</a:t>
            </a:r>
            <a:r>
              <a:rPr lang="en-US" altLang="zh-CN" sz="2800" kern="100" dirty="0">
                <a:effectLst/>
                <a:latin typeface="微软雅黑" panose="020B0503020204020204" pitchFamily="34" charset="-122"/>
                <a:ea typeface="微软雅黑" panose="020B0503020204020204" pitchFamily="34" charset="-122"/>
              </a:rPr>
              <a:t>5%~11%</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强度、硬度、耐磨性、耐热性及耐蚀性高于黄铜和锡青铜，铸造性能好，但焊接性能差。</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常用牌号有</a:t>
            </a:r>
            <a:r>
              <a:rPr lang="en-US" altLang="zh-CN" sz="2800" kern="100" dirty="0" err="1">
                <a:effectLst/>
                <a:latin typeface="微软雅黑" panose="020B0503020204020204" pitchFamily="34" charset="-122"/>
                <a:ea typeface="微软雅黑" panose="020B0503020204020204" pitchFamily="34" charset="-122"/>
              </a:rPr>
              <a:t>QAlS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QA17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ZCuAl8Mn13Fe3Ni2</a:t>
            </a:r>
            <a:r>
              <a:rPr lang="zh-CN" altLang="zh-CN" sz="2800" kern="100" dirty="0">
                <a:effectLst/>
                <a:latin typeface="微软雅黑" panose="020B0503020204020204" pitchFamily="34" charset="-122"/>
                <a:ea typeface="微软雅黑" panose="020B0503020204020204" pitchFamily="34" charset="-122"/>
              </a:rPr>
              <a:t>等，主要用于制造船舶、飞机及仪器中的高强、耐磨、耐蚀件，如齿轮、轴承、蜗轮、轴套、螺旋桨等。</a:t>
            </a:r>
          </a:p>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）铍青铜。铍青铜是以铍为主加元素的铜合金，铍含量为</a:t>
            </a:r>
            <a:r>
              <a:rPr lang="en-US" altLang="zh-CN" sz="2800" kern="100" dirty="0">
                <a:effectLst/>
                <a:latin typeface="微软雅黑" panose="020B0503020204020204" pitchFamily="34" charset="-122"/>
                <a:ea typeface="微软雅黑" panose="020B0503020204020204" pitchFamily="34" charset="-122"/>
              </a:rPr>
              <a:t>1.7%~2.5%</a:t>
            </a:r>
            <a:r>
              <a:rPr lang="zh-CN" altLang="zh-CN" sz="2800" kern="100" dirty="0">
                <a:effectLst/>
                <a:latin typeface="微软雅黑" panose="020B0503020204020204" pitchFamily="34" charset="-122"/>
                <a:ea typeface="微软雅黑" panose="020B0503020204020204" pitchFamily="34" charset="-122"/>
              </a:rPr>
              <a:t>。具有高的强度、弹性极限、耐磨性、耐蚀性，良好的导电性、导热性、冷热加工及铸造性能，但价格较贵。</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常用牌号有</a:t>
            </a:r>
            <a:r>
              <a:rPr lang="en-US" altLang="zh-CN" sz="2800" kern="100" dirty="0">
                <a:effectLst/>
                <a:latin typeface="微软雅黑" panose="020B0503020204020204" pitchFamily="34" charset="-122"/>
                <a:ea typeface="微软雅黑" panose="020B0503020204020204" pitchFamily="34" charset="-122"/>
              </a:rPr>
              <a:t>QBe2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QBel.7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QBel.9</a:t>
            </a:r>
            <a:r>
              <a:rPr lang="zh-CN" altLang="zh-CN" sz="2800" kern="100" dirty="0">
                <a:effectLst/>
                <a:latin typeface="微软雅黑" panose="020B0503020204020204" pitchFamily="34" charset="-122"/>
                <a:ea typeface="微软雅黑" panose="020B0503020204020204" pitchFamily="34" charset="-122"/>
              </a:rPr>
              <a:t>等，主要用于重要的弹性件、耐磨件，如精密弹簧、膜片，高速、高压轴承及防爆工具、航海罗盘等重要机件。</a:t>
            </a:r>
          </a:p>
        </p:txBody>
      </p:sp>
      <p:sp>
        <p:nvSpPr>
          <p:cNvPr id="5" name="矩形 4">
            <a:extLst>
              <a:ext uri="{FF2B5EF4-FFF2-40B4-BE49-F238E27FC236}">
                <a16:creationId xmlns:a16="http://schemas.microsoft.com/office/drawing/2014/main" id="{88A883CC-FEFD-E3CD-6440-9F668C15991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D633137B-5B05-556E-171A-92ADC2845DA6}"/>
              </a:ext>
            </a:extLst>
          </p:cNvPr>
          <p:cNvGrpSpPr/>
          <p:nvPr/>
        </p:nvGrpSpPr>
        <p:grpSpPr>
          <a:xfrm>
            <a:off x="0" y="0"/>
            <a:ext cx="1376624" cy="1371254"/>
            <a:chOff x="0" y="0"/>
            <a:chExt cx="1376624" cy="1371254"/>
          </a:xfrm>
        </p:grpSpPr>
        <p:sp>
          <p:nvSpPr>
            <p:cNvPr id="7" name="Freeform 113">
              <a:extLst>
                <a:ext uri="{FF2B5EF4-FFF2-40B4-BE49-F238E27FC236}">
                  <a16:creationId xmlns:a16="http://schemas.microsoft.com/office/drawing/2014/main" id="{0B736196-2B2D-6228-BF38-D8C5AF55219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a:extLst>
                <a:ext uri="{FF2B5EF4-FFF2-40B4-BE49-F238E27FC236}">
                  <a16:creationId xmlns:a16="http://schemas.microsoft.com/office/drawing/2014/main" id="{247B8BAF-7DCF-5D20-48F4-0CEE8ECDE7B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a:extLst>
                <a:ext uri="{FF2B5EF4-FFF2-40B4-BE49-F238E27FC236}">
                  <a16:creationId xmlns:a16="http://schemas.microsoft.com/office/drawing/2014/main" id="{4EADFC74-219A-9D7E-D05E-A2CBCD91CC72}"/>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a:extLst>
                <a:ext uri="{FF2B5EF4-FFF2-40B4-BE49-F238E27FC236}">
                  <a16:creationId xmlns:a16="http://schemas.microsoft.com/office/drawing/2014/main" id="{6FB77E1E-05A1-AC2C-567B-4B270BE0DF9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a:extLst>
                <a:ext uri="{FF2B5EF4-FFF2-40B4-BE49-F238E27FC236}">
                  <a16:creationId xmlns:a16="http://schemas.microsoft.com/office/drawing/2014/main" id="{DD32E315-D27A-AEA9-DBC8-923BE608540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a:extLst>
                <a:ext uri="{FF2B5EF4-FFF2-40B4-BE49-F238E27FC236}">
                  <a16:creationId xmlns:a16="http://schemas.microsoft.com/office/drawing/2014/main" id="{73312ED6-A28E-030D-2F9E-C0EFBB103D6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a:extLst>
                <a:ext uri="{FF2B5EF4-FFF2-40B4-BE49-F238E27FC236}">
                  <a16:creationId xmlns:a16="http://schemas.microsoft.com/office/drawing/2014/main" id="{1CF7D1AB-96B0-6CBB-2914-378E553E53A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a:extLst>
              <a:ext uri="{FF2B5EF4-FFF2-40B4-BE49-F238E27FC236}">
                <a16:creationId xmlns:a16="http://schemas.microsoft.com/office/drawing/2014/main" id="{9528C493-9A4F-5E5B-9302-E25F74D15F8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a:extLst>
              <a:ext uri="{FF2B5EF4-FFF2-40B4-BE49-F238E27FC236}">
                <a16:creationId xmlns:a16="http://schemas.microsoft.com/office/drawing/2014/main" id="{C7184F37-8895-B26B-6480-332DCF8CC9D7}"/>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a:extLst>
              <a:ext uri="{FF2B5EF4-FFF2-40B4-BE49-F238E27FC236}">
                <a16:creationId xmlns:a16="http://schemas.microsoft.com/office/drawing/2014/main" id="{53AA4685-EA44-F419-BAA3-5A12EDB24F5D}"/>
              </a:ext>
            </a:extLst>
          </p:cNvPr>
          <p:cNvGrpSpPr/>
          <p:nvPr/>
        </p:nvGrpSpPr>
        <p:grpSpPr>
          <a:xfrm>
            <a:off x="8694421" y="160383"/>
            <a:ext cx="498667" cy="608282"/>
            <a:chOff x="9473648" y="1406690"/>
            <a:chExt cx="1107403" cy="1222002"/>
          </a:xfrm>
        </p:grpSpPr>
        <p:pic>
          <p:nvPicPr>
            <p:cNvPr id="17" name="图片 16">
              <a:extLst>
                <a:ext uri="{FF2B5EF4-FFF2-40B4-BE49-F238E27FC236}">
                  <a16:creationId xmlns:a16="http://schemas.microsoft.com/office/drawing/2014/main" id="{93E86BA4-8F76-7ED0-1AD4-0C493128D34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a:extLst>
                <a:ext uri="{FF2B5EF4-FFF2-40B4-BE49-F238E27FC236}">
                  <a16:creationId xmlns:a16="http://schemas.microsoft.com/office/drawing/2014/main" id="{88B850E5-0083-945D-A007-E95116F7DDD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a:extLst>
              <a:ext uri="{FF2B5EF4-FFF2-40B4-BE49-F238E27FC236}">
                <a16:creationId xmlns:a16="http://schemas.microsoft.com/office/drawing/2014/main" id="{0B13D7CB-3279-8876-8F4A-0E58E6722169}"/>
              </a:ext>
            </a:extLst>
          </p:cNvPr>
          <p:cNvGrpSpPr/>
          <p:nvPr/>
        </p:nvGrpSpPr>
        <p:grpSpPr>
          <a:xfrm>
            <a:off x="9370244" y="122035"/>
            <a:ext cx="2821756" cy="504000"/>
            <a:chOff x="0" y="4216400"/>
            <a:chExt cx="3290629" cy="866458"/>
          </a:xfrm>
          <a:solidFill>
            <a:srgbClr val="4679A7"/>
          </a:solidFill>
        </p:grpSpPr>
        <p:sp>
          <p:nvSpPr>
            <p:cNvPr id="20" name="íṩ1íde">
              <a:extLst>
                <a:ext uri="{FF2B5EF4-FFF2-40B4-BE49-F238E27FC236}">
                  <a16:creationId xmlns:a16="http://schemas.microsoft.com/office/drawing/2014/main" id="{F6D65EC0-4858-4848-AA7D-49095AB5034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a:extLst>
                <a:ext uri="{FF2B5EF4-FFF2-40B4-BE49-F238E27FC236}">
                  <a16:creationId xmlns:a16="http://schemas.microsoft.com/office/drawing/2014/main" id="{09EF347B-E824-D1B1-17AF-1BEE25AEAD3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79100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1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19013B1-FE10-7CE4-792D-27C8F027F0A9}"/>
              </a:ext>
            </a:extLst>
          </p:cNvPr>
          <p:cNvSpPr>
            <a:spLocks noGrp="1"/>
          </p:cNvSpPr>
          <p:nvPr>
            <p:ph type="sldNum" sz="quarter" idx="12"/>
          </p:nvPr>
        </p:nvSpPr>
        <p:spPr/>
        <p:txBody>
          <a:bodyPr/>
          <a:lstStyle/>
          <a:p>
            <a:fld id="{49AE70B2-8BF9-45C0-BB95-33D1B9D3A854}" type="slidenum">
              <a:rPr lang="zh-CN" altLang="en-US" smtClean="0"/>
              <a:t>118</a:t>
            </a:fld>
            <a:endParaRPr lang="zh-CN" altLang="en-US"/>
          </a:p>
        </p:txBody>
      </p:sp>
      <p:sp>
        <p:nvSpPr>
          <p:cNvPr id="3" name="矩形 2">
            <a:extLst>
              <a:ext uri="{FF2B5EF4-FFF2-40B4-BE49-F238E27FC236}">
                <a16:creationId xmlns:a16="http://schemas.microsoft.com/office/drawing/2014/main" id="{3E61089E-E3B1-6456-914A-1F4F84267E3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9A73E4DA-45A6-E5FD-CE71-CF0F0330CADF}"/>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F4E324EF-0EA2-81F6-CCBD-9F171F58E5E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CF5A0F6E-E839-AD85-1A4B-9D6272A08ED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DAA65248-CF97-DF80-2BB4-FA3EA59A091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D499922A-CD36-259A-4169-B411D05B6CC1}"/>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4A065711-4659-3390-09C5-4F3E02CD9CC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C9C4EC3A-AB34-5AD2-6B9B-2B89E5BCE9F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5AFDC364-A55F-7B30-578D-EFD88EABD61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3ADD7296-E6D1-090E-6820-0DBD8FBF64F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EE3B2332-5234-705E-41F3-F650811BABC3}"/>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75E0FC62-F4BF-EB5E-9055-2E8B39E25852}"/>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CF527EC9-89C3-6303-29D3-DF8DC75E3FC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66088CEF-77F1-2D47-F891-0FC66B132EDD}"/>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36BC0AC6-7F42-3FC7-C27A-A2A62DC96D06}"/>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9313CC07-4F6B-4436-DC3F-6E1BECE11EFA}"/>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55512ED5-73DC-DDF5-64E2-F255BFC5BBC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40A453B-8C4A-5A71-173C-364C9D72A270}"/>
              </a:ext>
            </a:extLst>
          </p:cNvPr>
          <p:cNvSpPr txBox="1"/>
          <p:nvPr/>
        </p:nvSpPr>
        <p:spPr>
          <a:xfrm>
            <a:off x="1181938" y="785093"/>
            <a:ext cx="10306050"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三、滑动轴承合金</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组织性能要求</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当轴高速旋转时，轴瓦与轴颈发生强烈摩擦，承受轴颈施加的交变载荷和冲击力。对轴承合金的性能要求是：</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）足够的强韧性，以承受轴颈施加的交变冲击载荷。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）较小的热膨胀系数、良好的导热性和耐蚀性，以防止轴与轴瓦之间咬合。</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）较小的摩擦系数、良好的耐磨性和磨合性，以减少轴颈磨损，保证轴与轴瓦良好的跑合。</a:t>
            </a:r>
          </a:p>
        </p:txBody>
      </p:sp>
    </p:spTree>
    <p:extLst>
      <p:ext uri="{BB962C8B-B14F-4D97-AF65-F5344CB8AC3E}">
        <p14:creationId xmlns:p14="http://schemas.microsoft.com/office/powerpoint/2010/main" val="402576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CB9F558-25F9-4945-AB3C-6209F11F20D1}"/>
              </a:ext>
            </a:extLst>
          </p:cNvPr>
          <p:cNvSpPr>
            <a:spLocks noGrp="1"/>
          </p:cNvSpPr>
          <p:nvPr>
            <p:ph type="sldNum" sz="quarter" idx="12"/>
          </p:nvPr>
        </p:nvSpPr>
        <p:spPr/>
        <p:txBody>
          <a:bodyPr/>
          <a:lstStyle/>
          <a:p>
            <a:fld id="{49AE70B2-8BF9-45C0-BB95-33D1B9D3A854}" type="slidenum">
              <a:rPr lang="zh-CN" altLang="en-US" smtClean="0"/>
              <a:t>119</a:t>
            </a:fld>
            <a:endParaRPr lang="zh-CN" altLang="en-US"/>
          </a:p>
        </p:txBody>
      </p:sp>
      <p:sp>
        <p:nvSpPr>
          <p:cNvPr id="3" name="矩形 2">
            <a:extLst>
              <a:ext uri="{FF2B5EF4-FFF2-40B4-BE49-F238E27FC236}">
                <a16:creationId xmlns:a16="http://schemas.microsoft.com/office/drawing/2014/main" id="{7E1A433C-8BD8-8F38-8C99-08972AC13CC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2B60743B-C5DA-E7A1-4C51-B4F6A2D625B8}"/>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0F4C081A-56E3-21DC-AF58-2D26A6A3837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462BA1D6-1054-68FF-7CFD-51A76E8B32B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6F3DE80C-0942-8B24-7A40-6DACC16BA7C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5D89591A-0DF4-9D94-7E2E-5544B7304DA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51315349-712B-BE3B-FD31-ECC1E2F8A76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47F4930F-0765-3D45-D4A3-05A29C78531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6382751B-E712-6FE7-81AA-B382C11A9E14}"/>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C324976-3F97-CEDC-F5DC-22B6F6A4602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DBB8EB73-7D6E-B800-D82E-EE92934152A6}"/>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14D1A9BC-5773-CDDC-98F4-A067EF42B101}"/>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3ED5C0E2-85C2-0F3A-0DFC-A8A674622ED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E79398E6-8E99-1D1E-7B9C-7DEDE491D99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6BA414A6-B345-9724-8CFE-D49EBB436B72}"/>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F64C2033-B7DF-A41F-8C02-1FD850C8E63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B088C977-8AD2-26F1-2D61-326EDEB90CE7}"/>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1909F30-1CCB-CBAF-950B-7FB8DA186083}"/>
              </a:ext>
            </a:extLst>
          </p:cNvPr>
          <p:cNvSpPr txBox="1"/>
          <p:nvPr/>
        </p:nvSpPr>
        <p:spPr>
          <a:xfrm>
            <a:off x="958273" y="817245"/>
            <a:ext cx="10740331" cy="5724772"/>
          </a:xfrm>
          <a:prstGeom prst="rect">
            <a:avLst/>
          </a:prstGeom>
          <a:noFill/>
        </p:spPr>
        <p:txBody>
          <a:bodyPr wrap="square">
            <a:spAutoFit/>
          </a:bodyPr>
          <a:lstStyle/>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常用的轴承合金</a:t>
            </a: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）锡基轴承合金（锡基巴氏合金）</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是以锡为主并加入少量锑、铜等元素组成的合金，熔点较低，是软基体硬质点组织类型的轴承合金。典型牌号为</a:t>
            </a:r>
            <a:r>
              <a:rPr lang="en-US" altLang="zh-CN" sz="2400" kern="100" dirty="0">
                <a:effectLst/>
                <a:latin typeface="微软雅黑" panose="020B0503020204020204" pitchFamily="34" charset="-122"/>
                <a:ea typeface="微软雅黑" panose="020B0503020204020204" pitchFamily="34" charset="-122"/>
              </a:rPr>
              <a:t>ZSnSb11Cu6</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锡基轴承合金具有较高的耐磨性、导热性、耐蚀性和嵌藏性，摩擦系数和热膨胀系数小，但疲劳强度较低，工作温度不超过</a:t>
            </a:r>
            <a:r>
              <a:rPr lang="en-US" altLang="zh-CN" sz="2400" kern="100" dirty="0">
                <a:effectLst/>
                <a:latin typeface="微软雅黑" panose="020B0503020204020204" pitchFamily="34" charset="-122"/>
                <a:ea typeface="微软雅黑" panose="020B0503020204020204" pitchFamily="34" charset="-122"/>
              </a:rPr>
              <a:t>150</a:t>
            </a:r>
            <a:r>
              <a:rPr lang="zh-CN" altLang="zh-CN" sz="2400" kern="100" dirty="0">
                <a:effectLst/>
                <a:latin typeface="微软雅黑" panose="020B0503020204020204" pitchFamily="34" charset="-122"/>
                <a:ea typeface="微软雅黑" panose="020B0503020204020204" pitchFamily="34" charset="-122"/>
              </a:rPr>
              <a:t>℃，价格高。广泛用于重型动力机械，如汽轮机、涡轮机和内燃机等大型机器的高速轴瓦。</a:t>
            </a:r>
          </a:p>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）铅基轴承合金（铅基巴氏合金）</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是以铅为主加入少量锑、锡、铜等元素的合金，也是软基体硬质点型轴承合金。典型牌号为</a:t>
            </a:r>
            <a:r>
              <a:rPr lang="en-US" altLang="zh-CN" sz="2400" kern="100" dirty="0">
                <a:effectLst/>
                <a:latin typeface="微软雅黑" panose="020B0503020204020204" pitchFamily="34" charset="-122"/>
                <a:ea typeface="微软雅黑" panose="020B0503020204020204" pitchFamily="34" charset="-122"/>
              </a:rPr>
              <a:t>ZPbSb16Snl6Cu2</a:t>
            </a:r>
            <a:r>
              <a:rPr lang="zh-CN" altLang="zh-CN" sz="2400" kern="100" dirty="0">
                <a:effectLst/>
                <a:latin typeface="微软雅黑" panose="020B0503020204020204" pitchFamily="34" charset="-122"/>
                <a:ea typeface="微软雅黑" panose="020B0503020204020204" pitchFamily="34" charset="-122"/>
              </a:rPr>
              <a:t>。</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铅基轴承合金的强度、硬度、耐蚀性和导热性都不如锡基轴承合金，但其成本低、高温强度好，有自润滑性。常用于低速、低载条件下工作的设备，如汽车、拖拉机曲轴的轴承等。</a:t>
            </a:r>
          </a:p>
        </p:txBody>
      </p:sp>
    </p:spTree>
    <p:extLst>
      <p:ext uri="{BB962C8B-B14F-4D97-AF65-F5344CB8AC3E}">
        <p14:creationId xmlns:p14="http://schemas.microsoft.com/office/powerpoint/2010/main" val="4141192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789305" y="934720"/>
            <a:ext cx="10788015" cy="5262245"/>
          </a:xfrm>
          <a:prstGeom prst="rect">
            <a:avLst/>
          </a:prstGeom>
          <a:noFill/>
          <a:ln w="9525">
            <a:noFill/>
          </a:ln>
        </p:spPr>
        <p:txBody>
          <a:bodyPr wrap="square">
            <a:spAutoFit/>
          </a:bodyPr>
          <a:lstStyle/>
          <a:p>
            <a:pPr indent="266700">
              <a:lnSpc>
                <a:spcPct val="150000"/>
              </a:lnSpc>
            </a:pP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2</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）疲劳试验强度指标</a:t>
            </a:r>
            <a:endParaRPr lang="zh-CN"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抵抗这种断裂的最大应力叫做</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疲劳极限</a:t>
            </a:r>
            <a:r>
              <a:rPr lang="zh-CN" sz="3200" b="0" dirty="0">
                <a:latin typeface="微软雅黑" panose="020B0503020204020204" charset="-122"/>
                <a:ea typeface="微软雅黑" panose="020B0503020204020204" charset="-122"/>
                <a:cs typeface="微软雅黑" panose="020B0503020204020204" charset="-122"/>
              </a:rPr>
              <a:t>，用</a:t>
            </a:r>
            <a:r>
              <a:rPr lang="en-US" sz="3200" b="0" dirty="0">
                <a:latin typeface="微软雅黑" panose="020B0503020204020204" charset="-122"/>
                <a:ea typeface="微软雅黑" panose="020B0503020204020204" charset="-122"/>
                <a:cs typeface="微软雅黑" panose="020B0503020204020204" charset="-122"/>
              </a:rPr>
              <a:t>σ</a:t>
            </a:r>
            <a:r>
              <a:rPr lang="en-US" sz="3200" b="0" baseline="-25000" dirty="0">
                <a:latin typeface="微软雅黑" panose="020B0503020204020204" charset="-122"/>
                <a:ea typeface="微软雅黑" panose="020B0503020204020204" charset="-122"/>
                <a:cs typeface="微软雅黑" panose="020B0503020204020204" charset="-122"/>
              </a:rPr>
              <a:t>-1</a:t>
            </a:r>
            <a:r>
              <a:rPr lang="zh-CN" sz="3200" b="0" dirty="0">
                <a:latin typeface="微软雅黑" panose="020B0503020204020204" charset="-122"/>
                <a:ea typeface="微软雅黑" panose="020B0503020204020204" charset="-122"/>
                <a:cs typeface="微软雅黑" panose="020B0503020204020204" charset="-122"/>
              </a:rPr>
              <a:t>表示。</a:t>
            </a:r>
          </a:p>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金属材料的</a:t>
            </a:r>
            <a:r>
              <a:rPr lang="en-US" sz="3200" b="0" dirty="0">
                <a:latin typeface="微软雅黑" panose="020B0503020204020204" charset="-122"/>
                <a:ea typeface="微软雅黑" panose="020B0503020204020204" charset="-122"/>
                <a:cs typeface="微软雅黑" panose="020B0503020204020204" charset="-122"/>
              </a:rPr>
              <a:t>σ</a:t>
            </a:r>
            <a:r>
              <a:rPr lang="en-US" sz="3200" b="0" baseline="-25000" dirty="0">
                <a:latin typeface="微软雅黑" panose="020B0503020204020204" charset="-122"/>
                <a:ea typeface="微软雅黑" panose="020B0503020204020204" charset="-122"/>
                <a:cs typeface="微软雅黑" panose="020B0503020204020204" charset="-122"/>
              </a:rPr>
              <a:t>-1</a:t>
            </a:r>
            <a:r>
              <a:rPr lang="zh-CN" sz="3200" b="0" dirty="0">
                <a:latin typeface="微软雅黑" panose="020B0503020204020204" charset="-122"/>
                <a:ea typeface="微软雅黑" panose="020B0503020204020204" charset="-122"/>
                <a:cs typeface="微软雅黑" panose="020B0503020204020204" charset="-122"/>
              </a:rPr>
              <a:t>与</a:t>
            </a:r>
            <a:r>
              <a:rPr lang="en-US" sz="3200" b="0" dirty="0" err="1">
                <a:latin typeface="微软雅黑" panose="020B0503020204020204" charset="-122"/>
                <a:ea typeface="微软雅黑" panose="020B0503020204020204" charset="-122"/>
                <a:cs typeface="微软雅黑" panose="020B0503020204020204" charset="-122"/>
              </a:rPr>
              <a:t>σ</a:t>
            </a:r>
            <a:r>
              <a:rPr lang="en-US" sz="3200" b="0" baseline="-25000" dirty="0" err="1">
                <a:latin typeface="微软雅黑" panose="020B0503020204020204" charset="-122"/>
                <a:ea typeface="微软雅黑" panose="020B0503020204020204" charset="-122"/>
                <a:cs typeface="微软雅黑" panose="020B0503020204020204" charset="-122"/>
              </a:rPr>
              <a:t>b</a:t>
            </a:r>
            <a:r>
              <a:rPr lang="zh-CN" sz="3200" b="0" dirty="0">
                <a:latin typeface="微软雅黑" panose="020B0503020204020204" charset="-122"/>
                <a:ea typeface="微软雅黑" panose="020B0503020204020204" charset="-122"/>
                <a:cs typeface="微软雅黑" panose="020B0503020204020204" charset="-122"/>
              </a:rPr>
              <a:t>之间存在着一定的关系。如碳素钢为</a:t>
            </a:r>
            <a:r>
              <a:rPr lang="en-US" sz="3200" b="0" dirty="0">
                <a:latin typeface="微软雅黑" panose="020B0503020204020204" charset="-122"/>
                <a:ea typeface="微软雅黑" panose="020B0503020204020204" charset="-122"/>
                <a:cs typeface="微软雅黑" panose="020B0503020204020204" charset="-122"/>
              </a:rPr>
              <a:t>σ</a:t>
            </a:r>
            <a:r>
              <a:rPr lang="en-US" sz="3200" b="0" baseline="-25000" dirty="0">
                <a:latin typeface="微软雅黑" panose="020B0503020204020204" charset="-122"/>
                <a:ea typeface="微软雅黑" panose="020B0503020204020204" charset="-122"/>
                <a:cs typeface="微软雅黑" panose="020B0503020204020204" charset="-122"/>
              </a:rPr>
              <a:t>-1</a:t>
            </a:r>
            <a:r>
              <a:rPr lang="en-US" sz="3200" b="0" dirty="0">
                <a:latin typeface="微软雅黑" panose="020B0503020204020204" charset="-122"/>
                <a:ea typeface="微软雅黑" panose="020B0503020204020204" charset="-122"/>
                <a:cs typeface="微软雅黑" panose="020B0503020204020204" charset="-122"/>
              </a:rPr>
              <a:t>≈(0.45~0.55)</a:t>
            </a:r>
            <a:r>
              <a:rPr lang="en-US" sz="3200" b="0" dirty="0" err="1">
                <a:latin typeface="微软雅黑" panose="020B0503020204020204" charset="-122"/>
                <a:ea typeface="微软雅黑" panose="020B0503020204020204" charset="-122"/>
                <a:cs typeface="微软雅黑" panose="020B0503020204020204" charset="-122"/>
              </a:rPr>
              <a:t>σ</a:t>
            </a:r>
            <a:r>
              <a:rPr lang="en-US" sz="3200" b="0" baseline="-25000" dirty="0" err="1">
                <a:latin typeface="微软雅黑" panose="020B0503020204020204" charset="-122"/>
                <a:ea typeface="微软雅黑" panose="020B0503020204020204" charset="-122"/>
                <a:cs typeface="微软雅黑" panose="020B0503020204020204" charset="-122"/>
              </a:rPr>
              <a:t>b</a:t>
            </a:r>
            <a:r>
              <a:rPr lang="zh-CN" sz="3200" b="0" dirty="0">
                <a:latin typeface="微软雅黑" panose="020B0503020204020204" charset="-122"/>
                <a:ea typeface="微软雅黑" panose="020B0503020204020204" charset="-122"/>
                <a:cs typeface="微软雅黑" panose="020B0503020204020204" charset="-122"/>
              </a:rPr>
              <a:t>；灰铸铁为</a:t>
            </a:r>
            <a:r>
              <a:rPr lang="en-US" sz="3200" b="0" dirty="0">
                <a:latin typeface="微软雅黑" panose="020B0503020204020204" charset="-122"/>
                <a:ea typeface="微软雅黑" panose="020B0503020204020204" charset="-122"/>
                <a:cs typeface="微软雅黑" panose="020B0503020204020204" charset="-122"/>
              </a:rPr>
              <a:t>σ</a:t>
            </a:r>
            <a:r>
              <a:rPr lang="en-US" sz="3200" b="0" baseline="-25000" dirty="0">
                <a:latin typeface="微软雅黑" panose="020B0503020204020204" charset="-122"/>
                <a:ea typeface="微软雅黑" panose="020B0503020204020204" charset="-122"/>
                <a:cs typeface="微软雅黑" panose="020B0503020204020204" charset="-122"/>
              </a:rPr>
              <a:t>-1</a:t>
            </a:r>
            <a:r>
              <a:rPr lang="en-US" sz="3200" b="0" dirty="0">
                <a:latin typeface="微软雅黑" panose="020B0503020204020204" charset="-122"/>
                <a:ea typeface="微软雅黑" panose="020B0503020204020204" charset="-122"/>
                <a:cs typeface="微软雅黑" panose="020B0503020204020204" charset="-122"/>
              </a:rPr>
              <a:t>≈0.4σ</a:t>
            </a:r>
            <a:r>
              <a:rPr lang="en-US" sz="3200" b="0" baseline="-25000" dirty="0">
                <a:latin typeface="微软雅黑" panose="020B0503020204020204" charset="-122"/>
                <a:ea typeface="微软雅黑" panose="020B0503020204020204" charset="-122"/>
                <a:cs typeface="微软雅黑" panose="020B0503020204020204" charset="-122"/>
              </a:rPr>
              <a:t>b</a:t>
            </a:r>
            <a:r>
              <a:rPr lang="zh-CN" sz="3200" b="0" dirty="0">
                <a:latin typeface="微软雅黑" panose="020B0503020204020204" charset="-122"/>
                <a:ea typeface="微软雅黑" panose="020B0503020204020204" charset="-122"/>
                <a:cs typeface="微软雅黑" panose="020B0503020204020204" charset="-122"/>
              </a:rPr>
              <a:t>。</a:t>
            </a:r>
          </a:p>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 </a:t>
            </a: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金属材料的疲劳极限随其抗拉强度的增高而增高</a:t>
            </a:r>
            <a:r>
              <a:rPr lang="zh-CN" sz="3200" b="0" dirty="0">
                <a:latin typeface="微软雅黑" panose="020B0503020204020204" charset="-122"/>
                <a:ea typeface="微软雅黑" panose="020B0503020204020204" charset="-122"/>
                <a:cs typeface="微软雅黑" panose="020B0503020204020204" charset="-122"/>
              </a:rPr>
              <a:t>。</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影响金属的疲劳极限受到很多的因素，主要有工作条件、表面状态、材料本质、材料使用的时间及残余内应力等。</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circle(in)">
                                      <p:cBhvr>
                                        <p:cTn id="2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C73D363-06C4-D211-A67C-9F00719C5BCD}"/>
              </a:ext>
            </a:extLst>
          </p:cNvPr>
          <p:cNvSpPr>
            <a:spLocks noGrp="1"/>
          </p:cNvSpPr>
          <p:nvPr>
            <p:ph type="sldNum" sz="quarter" idx="12"/>
          </p:nvPr>
        </p:nvSpPr>
        <p:spPr/>
        <p:txBody>
          <a:bodyPr/>
          <a:lstStyle/>
          <a:p>
            <a:fld id="{49AE70B2-8BF9-45C0-BB95-33D1B9D3A854}" type="slidenum">
              <a:rPr lang="zh-CN" altLang="en-US" smtClean="0"/>
              <a:t>120</a:t>
            </a:fld>
            <a:endParaRPr lang="zh-CN" altLang="en-US"/>
          </a:p>
        </p:txBody>
      </p:sp>
      <p:sp>
        <p:nvSpPr>
          <p:cNvPr id="3" name="矩形 2">
            <a:extLst>
              <a:ext uri="{FF2B5EF4-FFF2-40B4-BE49-F238E27FC236}">
                <a16:creationId xmlns:a16="http://schemas.microsoft.com/office/drawing/2014/main" id="{20B1111D-B160-7C7C-D050-13799BDBA23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248827D0-BA62-E665-DA77-7B3037C34E1E}"/>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3ACADD16-F0F8-1B66-B5D9-F83F74B7C15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82964EBD-3314-C7F1-67D3-E373F2B11A50}"/>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1524EB0E-6A88-8E02-D127-678FFC1BCC5E}"/>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8047E9C1-B67C-9055-934F-3496F67EB94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C22E9BBF-C9FC-456B-E96E-A71862BFFC1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122AC908-EDAA-5BDD-430E-01A49404BCF3}"/>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C5A40B86-C1A2-72E3-98CA-40F5D559738F}"/>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0ECD4588-8811-1CC7-99EA-CE8BEF76AAB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523382DD-FAE4-AAD2-0580-BEB4CD4318F4}"/>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C2F17080-1411-DF57-9A20-A92CB370C01C}"/>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F399685D-8E68-2872-E54D-9BDE85FA4B8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D5EB5062-5142-B254-596B-AED0E875585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A51D3522-0105-41F3-5C86-1E758734968F}"/>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9D80C82D-58B6-6C13-D947-5EEE9D14B58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5F618EFA-C5F7-020B-8ECD-D1ADD30994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5176B8E1-5BA5-41EA-0E4C-BD1B8A89E1AE}"/>
              </a:ext>
            </a:extLst>
          </p:cNvPr>
          <p:cNvSpPr txBox="1"/>
          <p:nvPr/>
        </p:nvSpPr>
        <p:spPr>
          <a:xfrm>
            <a:off x="1171575" y="1150308"/>
            <a:ext cx="10001250" cy="5429243"/>
          </a:xfrm>
          <a:prstGeom prst="rect">
            <a:avLst/>
          </a:prstGeom>
          <a:noFill/>
        </p:spPr>
        <p:txBody>
          <a:bodyPr wrap="square">
            <a:spAutoFit/>
          </a:bodyPr>
          <a:lstStyle/>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）铜基轴承合金</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铜基轴承合金是硬基软质点型轴承合金，主要有锡青铜和铅青铜。</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锡青铜常用的有</a:t>
            </a:r>
            <a:r>
              <a:rPr lang="en-US" altLang="zh-CN" sz="2800" kern="100" dirty="0">
                <a:effectLst/>
                <a:latin typeface="微软雅黑" panose="020B0503020204020204" pitchFamily="34" charset="-122"/>
                <a:ea typeface="微软雅黑" panose="020B0503020204020204" pitchFamily="34" charset="-122"/>
              </a:rPr>
              <a:t>ZCuSn10PI</a:t>
            </a:r>
            <a:r>
              <a:rPr lang="zh-CN" altLang="zh-CN" sz="2800" kern="100" dirty="0">
                <a:effectLst/>
                <a:latin typeface="微软雅黑" panose="020B0503020204020204" pitchFamily="34" charset="-122"/>
                <a:ea typeface="微软雅黑" panose="020B0503020204020204" pitchFamily="34" charset="-122"/>
              </a:rPr>
              <a:t>与</a:t>
            </a:r>
            <a:r>
              <a:rPr lang="en-US" altLang="zh-CN" sz="2800" kern="100" dirty="0">
                <a:effectLst/>
                <a:latin typeface="微软雅黑" panose="020B0503020204020204" pitchFamily="34" charset="-122"/>
                <a:ea typeface="微软雅黑" panose="020B0503020204020204" pitchFamily="34" charset="-122"/>
              </a:rPr>
              <a:t>ZCuSn5Pb5Zn5</a:t>
            </a:r>
            <a:r>
              <a:rPr lang="zh-CN" altLang="zh-CN" sz="2800" kern="100" dirty="0">
                <a:effectLst/>
                <a:latin typeface="微软雅黑" panose="020B0503020204020204" pitchFamily="34" charset="-122"/>
                <a:ea typeface="微软雅黑" panose="020B0503020204020204" pitchFamily="34" charset="-122"/>
              </a:rPr>
              <a:t>等。铅青铜常用的是</a:t>
            </a:r>
            <a:r>
              <a:rPr lang="en-US" altLang="zh-CN" sz="2800" kern="100" dirty="0">
                <a:effectLst/>
                <a:latin typeface="微软雅黑" panose="020B0503020204020204" pitchFamily="34" charset="-122"/>
                <a:ea typeface="微软雅黑" panose="020B0503020204020204" pitchFamily="34" charset="-122"/>
              </a:rPr>
              <a:t>ZCuPb30</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铝青铜</a:t>
            </a:r>
            <a:r>
              <a:rPr lang="en-US" altLang="zh-CN" sz="2800" kern="100" dirty="0">
                <a:effectLst/>
                <a:latin typeface="微软雅黑" panose="020B0503020204020204" pitchFamily="34" charset="-122"/>
                <a:ea typeface="微软雅黑" panose="020B0503020204020204" pitchFamily="34" charset="-122"/>
              </a:rPr>
              <a:t>(ZCuAl10Fe3)</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）铝基轴承合金</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铝基轴承合金是以铝为基体元素，锡为主加元素所组成的合金，也是硬基体软质点型轴承合金。目前常用的铝基轴承合金有</a:t>
            </a:r>
            <a:r>
              <a:rPr lang="en-US" altLang="zh-CN" sz="2800" kern="100" dirty="0">
                <a:effectLst/>
                <a:latin typeface="微软雅黑" panose="020B0503020204020204" pitchFamily="34" charset="-122"/>
                <a:ea typeface="微软雅黑" panose="020B0503020204020204" pitchFamily="34" charset="-122"/>
              </a:rPr>
              <a:t>ZA1Sn6CulNil</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ZAlSn20Cu</a:t>
            </a:r>
            <a:r>
              <a:rPr lang="zh-CN" altLang="zh-CN" sz="2800" kern="100" dirty="0">
                <a:effectLst/>
                <a:latin typeface="微软雅黑" panose="020B0503020204020204" pitchFamily="34" charset="-122"/>
                <a:ea typeface="微软雅黑" panose="020B0503020204020204" pitchFamily="34" charset="-122"/>
              </a:rPr>
              <a:t>两种合金，适于制造高速度、重载荷的发动机轴承。</a:t>
            </a:r>
          </a:p>
        </p:txBody>
      </p:sp>
    </p:spTree>
    <p:extLst>
      <p:ext uri="{BB962C8B-B14F-4D97-AF65-F5344CB8AC3E}">
        <p14:creationId xmlns:p14="http://schemas.microsoft.com/office/powerpoint/2010/main" val="37535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9CC0DE1-44BF-161F-771E-30B27B048C02}"/>
              </a:ext>
            </a:extLst>
          </p:cNvPr>
          <p:cNvSpPr>
            <a:spLocks noGrp="1"/>
          </p:cNvSpPr>
          <p:nvPr>
            <p:ph type="sldNum" sz="quarter" idx="12"/>
          </p:nvPr>
        </p:nvSpPr>
        <p:spPr/>
        <p:txBody>
          <a:bodyPr/>
          <a:lstStyle/>
          <a:p>
            <a:fld id="{49AE70B2-8BF9-45C0-BB95-33D1B9D3A854}" type="slidenum">
              <a:rPr lang="zh-CN" altLang="en-US" smtClean="0"/>
              <a:t>121</a:t>
            </a:fld>
            <a:endParaRPr lang="zh-CN" altLang="en-US"/>
          </a:p>
        </p:txBody>
      </p:sp>
      <p:sp>
        <p:nvSpPr>
          <p:cNvPr id="3" name="矩形 2">
            <a:extLst>
              <a:ext uri="{FF2B5EF4-FFF2-40B4-BE49-F238E27FC236}">
                <a16:creationId xmlns:a16="http://schemas.microsoft.com/office/drawing/2014/main" id="{31165BEC-6DB1-1A8F-8FFF-59ED5CBE525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F575D571-EFC8-1960-0CA8-7FB4EBBC93C0}"/>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58627188-32A9-8797-7B13-4F5CBEED5E3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81A9A042-B5F2-07C2-A028-C74AD2A6D03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094E21E1-9753-F355-75CA-FEDC31D34FA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4313E7EF-A0BB-9531-7B9A-6D7D48DCCCA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A22EC0ED-BB8B-2930-777A-7ED204164CBC}"/>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EF25B94A-2DC8-55EE-9CFD-5D72509D74C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CD671BDC-8A1B-0283-EA5E-51E69657C45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437E6FA-1E7B-8A7E-14E3-CBBFC3F69568}"/>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30DC5688-1E83-3AF8-7F16-B755F96B2D74}"/>
              </a:ext>
            </a:extLst>
          </p:cNvPr>
          <p:cNvSpPr txBox="1"/>
          <p:nvPr>
            <p:custDataLst>
              <p:tags r:id="rId3"/>
            </p:custDataLst>
          </p:nvPr>
        </p:nvSpPr>
        <p:spPr>
          <a:xfrm>
            <a:off x="1535429" y="105410"/>
            <a:ext cx="7150183"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a:t>
            </a:r>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三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工程上常用有色金属与合金识别</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FA29E809-3363-B541-180F-9F168761F82E}"/>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9CF93976-48D8-EAFD-6408-C4ABBDD6CF7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22AF9B98-71C1-CD1E-77FF-6B0546F0A92E}"/>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F8452542-2BFA-8F84-AFEF-35FCD73A55D2}"/>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2A060275-1A9A-AC8F-F72D-C2A00C30322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B7CEB412-495E-B67C-4FFE-4C656F6AF97C}"/>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知识拓展</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9A5EDE9F-2BE2-70D9-EC14-853B9E63AD2B}"/>
              </a:ext>
            </a:extLst>
          </p:cNvPr>
          <p:cNvSpPr txBox="1"/>
          <p:nvPr/>
        </p:nvSpPr>
        <p:spPr>
          <a:xfrm>
            <a:off x="2324100" y="1409090"/>
            <a:ext cx="6096000" cy="2497094"/>
          </a:xfrm>
          <a:prstGeom prst="rect">
            <a:avLst/>
          </a:prstGeom>
          <a:noFill/>
        </p:spPr>
        <p:txBody>
          <a:bodyPr wrap="square">
            <a:spAutoFit/>
          </a:bodyPr>
          <a:lstStyle/>
          <a:p>
            <a:pPr indent="267970" algn="just">
              <a:lnSpc>
                <a:spcPct val="150000"/>
              </a:lnSpc>
            </a:pPr>
            <a:r>
              <a:rPr lang="zh-CN" altLang="en-US" sz="3200" b="1" kern="100" dirty="0">
                <a:effectLst/>
                <a:latin typeface="微软雅黑" panose="020B0503020204020204" pitchFamily="34" charset="-122"/>
                <a:ea typeface="微软雅黑" panose="020B0503020204020204" pitchFamily="34" charset="-122"/>
              </a:rPr>
              <a:t>思考练习：</a:t>
            </a:r>
            <a:endParaRPr lang="en-US" altLang="zh-CN" sz="3200" b="1" kern="100" dirty="0">
              <a:effectLst/>
              <a:latin typeface="微软雅黑" panose="020B0503020204020204" pitchFamily="34" charset="-122"/>
              <a:ea typeface="微软雅黑" panose="020B0503020204020204" pitchFamily="34" charset="-122"/>
            </a:endParaRPr>
          </a:p>
          <a:p>
            <a:pPr indent="267970" algn="just">
              <a:lnSpc>
                <a:spcPct val="150000"/>
              </a:lnSpc>
            </a:pPr>
            <a:r>
              <a:rPr lang="zh-CN" altLang="zh-CN" sz="3200" b="1" kern="100" dirty="0">
                <a:effectLst/>
                <a:latin typeface="微软雅黑" panose="020B0503020204020204" pitchFamily="34" charset="-122"/>
                <a:ea typeface="微软雅黑" panose="020B0503020204020204" pitchFamily="34" charset="-122"/>
              </a:rPr>
              <a:t>一、我国新材料产业现状</a:t>
            </a:r>
            <a:endParaRPr lang="en-US" altLang="zh-CN" sz="3200" b="1" kern="100" dirty="0">
              <a:effectLst/>
              <a:latin typeface="微软雅黑" panose="020B0503020204020204" pitchFamily="34" charset="-122"/>
              <a:ea typeface="微软雅黑" panose="020B0503020204020204" pitchFamily="34" charset="-122"/>
            </a:endParaRPr>
          </a:p>
          <a:p>
            <a:pPr indent="267970" algn="just">
              <a:lnSpc>
                <a:spcPct val="150000"/>
              </a:lnSpc>
            </a:pPr>
            <a:r>
              <a:rPr lang="zh-CN" altLang="zh-CN" sz="3200" b="1" kern="100" dirty="0">
                <a:effectLst/>
                <a:latin typeface="微软雅黑" panose="020B0503020204020204" pitchFamily="34" charset="-122"/>
                <a:ea typeface="微软雅黑" panose="020B0503020204020204" pitchFamily="34" charset="-122"/>
              </a:rPr>
              <a:t>二、如何选用工程材料</a:t>
            </a:r>
            <a:endParaRPr lang="zh-CN" altLang="zh-CN" sz="3200" kern="100" dirty="0">
              <a:effectLst/>
              <a:latin typeface="微软雅黑" panose="020B0503020204020204" pitchFamily="34" charset="-122"/>
              <a:ea typeface="微软雅黑" panose="020B0503020204020204" pitchFamily="34" charset="-122"/>
            </a:endParaRPr>
          </a:p>
          <a:p>
            <a:pPr indent="267970" algn="just">
              <a:lnSpc>
                <a:spcPts val="1400"/>
              </a:lnSpc>
            </a:pP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0442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860425" y="747395"/>
            <a:ext cx="10716895" cy="5210810"/>
          </a:xfrm>
          <a:prstGeom prst="rect">
            <a:avLst/>
          </a:prstGeom>
          <a:noFill/>
          <a:ln w="9525">
            <a:noFill/>
          </a:ln>
        </p:spPr>
        <p:txBody>
          <a:bodyPr wrap="square">
            <a:spAutoFit/>
          </a:bodyPr>
          <a:lstStyle/>
          <a:p>
            <a:pPr indent="266700">
              <a:lnSpc>
                <a:spcPct val="130000"/>
              </a:lnSpc>
              <a:spcBef>
                <a:spcPts val="0"/>
              </a:spcBef>
              <a:spcAft>
                <a:spcPts val="0"/>
              </a:spcAft>
            </a:pPr>
            <a:r>
              <a:rPr lang="en-US" sz="3200" b="0" dirty="0">
                <a:latin typeface="微软雅黑" panose="020B0503020204020204" charset="-122"/>
                <a:ea typeface="微软雅黑" panose="020B0503020204020204" charset="-122"/>
                <a:cs typeface="微软雅黑" panose="020B0503020204020204" charset="-122"/>
              </a:rPr>
              <a:t>3.</a:t>
            </a:r>
            <a:r>
              <a:rPr lang="zh-CN" sz="3200" b="0" dirty="0">
                <a:latin typeface="微软雅黑" panose="020B0503020204020204" charset="-122"/>
                <a:ea typeface="微软雅黑" panose="020B0503020204020204" charset="-122"/>
                <a:cs typeface="微软雅黑" panose="020B0503020204020204" charset="-122"/>
              </a:rPr>
              <a:t>塑性</a:t>
            </a:r>
          </a:p>
          <a:p>
            <a:pPr indent="266700">
              <a:lnSpc>
                <a:spcPct val="130000"/>
              </a:lnSpc>
              <a:spcBef>
                <a:spcPts val="0"/>
              </a:spcBef>
              <a:spcAft>
                <a:spcPts val="0"/>
              </a:spcAft>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金属材料在载荷作用下产生塑性变形而不被破坏的能力称为</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塑性</a:t>
            </a:r>
            <a:r>
              <a:rPr lang="zh-CN" sz="3200" b="0" dirty="0">
                <a:latin typeface="微软雅黑" panose="020B0503020204020204" charset="-122"/>
                <a:ea typeface="微软雅黑" panose="020B0503020204020204" charset="-122"/>
                <a:cs typeface="微软雅黑" panose="020B0503020204020204" charset="-122"/>
              </a:rPr>
              <a:t>。例如，铜、铝、锡、铅等金属的塑性良好。</a:t>
            </a:r>
          </a:p>
          <a:p>
            <a:pPr indent="266700">
              <a:lnSpc>
                <a:spcPct val="130000"/>
              </a:lnSpc>
              <a:spcBef>
                <a:spcPts val="0"/>
              </a:spcBef>
              <a:spcAft>
                <a:spcPts val="0"/>
              </a:spcAft>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在工程中，常用试样拉断后残留的塑性变形来表示材料的塑性性能。</a:t>
            </a:r>
          </a:p>
          <a:p>
            <a:pPr indent="266700">
              <a:lnSpc>
                <a:spcPct val="130000"/>
              </a:lnSpc>
              <a:spcBef>
                <a:spcPts val="0"/>
              </a:spcBef>
              <a:spcAft>
                <a:spcPts val="0"/>
              </a:spcAft>
            </a:pPr>
            <a:r>
              <a:rPr lang="zh-CN" sz="3200" b="0" dirty="0">
                <a:latin typeface="微软雅黑" panose="020B0503020204020204" charset="-122"/>
                <a:ea typeface="微软雅黑" panose="020B0503020204020204" charset="-122"/>
                <a:cs typeface="微软雅黑" panose="020B0503020204020204" charset="-122"/>
              </a:rPr>
              <a:t> </a:t>
            </a: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常用的塑性指标有两个：</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伸长率和断面收缩率</a:t>
            </a:r>
            <a:endParaRPr lang="en-US" sz="3200" b="0" dirty="0">
              <a:solidFill>
                <a:srgbClr val="FF0000"/>
              </a:solidFill>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3200" b="0" dirty="0">
                <a:solidFill>
                  <a:srgbClr val="FF0000"/>
                </a:solidFill>
                <a:latin typeface="微软雅黑" panose="020B0503020204020204" charset="-122"/>
                <a:ea typeface="微软雅黑" panose="020B0503020204020204" charset="-122"/>
                <a:cs typeface="微软雅黑" panose="020B0503020204020204" charset="-122"/>
              </a:rPr>
              <a:t>      (1)</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伸长率</a:t>
            </a:r>
            <a:r>
              <a:rPr lang="zh-CN" sz="3200" b="0" dirty="0">
                <a:latin typeface="微软雅黑" panose="020B0503020204020204" charset="-122"/>
                <a:ea typeface="微软雅黑" panose="020B0503020204020204" charset="-122"/>
                <a:cs typeface="微软雅黑" panose="020B0503020204020204" charset="-122"/>
              </a:rPr>
              <a:t>：是试样拉断后，标定长度的伸长量与原始标定长度之比值的百分数，用</a:t>
            </a:r>
            <a:r>
              <a:rPr lang="en-US" sz="3200" b="0" dirty="0">
                <a:latin typeface="微软雅黑" panose="020B0503020204020204" charset="-122"/>
                <a:ea typeface="微软雅黑" panose="020B0503020204020204" charset="-122"/>
                <a:cs typeface="微软雅黑" panose="020B0503020204020204" charset="-122"/>
              </a:rPr>
              <a:t>δ</a:t>
            </a:r>
            <a:r>
              <a:rPr lang="zh-CN" sz="3200" b="0" dirty="0">
                <a:latin typeface="微软雅黑" panose="020B0503020204020204" charset="-122"/>
                <a:ea typeface="微软雅黑" panose="020B0503020204020204" charset="-122"/>
                <a:cs typeface="微软雅黑" panose="020B0503020204020204" charset="-122"/>
              </a:rPr>
              <a:t>表示。</a:t>
            </a:r>
            <a:endParaRPr lang="en-US" altLang="en-US" sz="3200" b="0" dirty="0">
              <a:latin typeface="微软雅黑" panose="020B0503020204020204" charset="-122"/>
              <a:ea typeface="微软雅黑" panose="020B0503020204020204" charset="-122"/>
              <a:cs typeface="微软雅黑" panose="020B0503020204020204" charset="-122"/>
            </a:endParaRPr>
          </a:p>
        </p:txBody>
      </p:sp>
      <p:pic>
        <p:nvPicPr>
          <p:cNvPr id="24" name="图片 23"/>
          <p:cNvPicPr>
            <a:picLocks noChangeAspect="1"/>
          </p:cNvPicPr>
          <p:nvPr/>
        </p:nvPicPr>
        <p:blipFill>
          <a:blip r:embed="rId18"/>
          <a:stretch>
            <a:fillRect/>
          </a:stretch>
        </p:blipFill>
        <p:spPr>
          <a:xfrm>
            <a:off x="3326130" y="5958205"/>
            <a:ext cx="6528435" cy="1111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circle(in)">
                                      <p:cBhvr>
                                        <p:cTn id="26" dur="2000"/>
                                        <p:tgtEl>
                                          <p:spTgt spid="100"/>
                                        </p:tgtEl>
                                      </p:cBhvr>
                                    </p:animEffect>
                                  </p:childTnLst>
                                </p:cTn>
                              </p:par>
                              <p:par>
                                <p:cTn id="27" presetID="6" presetClass="entr" presetSubtype="16"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circle(in)">
                                      <p:cBhvr>
                                        <p:cTn id="2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1" descr="C:\Users\Administrator\Desktop\修改图片\图片去图注\图片1-2.png图片1-2"/>
          <p:cNvPicPr>
            <a:picLocks noChangeAspect="1"/>
          </p:cNvPicPr>
          <p:nvPr/>
        </p:nvPicPr>
        <p:blipFill>
          <a:blip r:embed="rId16"/>
          <a:srcRect/>
          <a:stretch>
            <a:fillRect/>
          </a:stretch>
        </p:blipFill>
        <p:spPr>
          <a:xfrm>
            <a:off x="6069965" y="1118235"/>
            <a:ext cx="5507355" cy="2846705"/>
          </a:xfrm>
          <a:prstGeom prst="rect">
            <a:avLst/>
          </a:prstGeom>
          <a:noFill/>
          <a:ln>
            <a:noFill/>
          </a:ln>
        </p:spPr>
      </p:pic>
      <p:sp>
        <p:nvSpPr>
          <p:cNvPr id="3" name="灯片编号占位符 2"/>
          <p:cNvSpPr>
            <a:spLocks noGrp="1"/>
          </p:cNvSpPr>
          <p:nvPr>
            <p:ph type="sldNum" sz="quarter" idx="12"/>
          </p:nvPr>
        </p:nvSpPr>
        <p:spPr/>
        <p:txBody>
          <a:bodyPr/>
          <a:lstStyle/>
          <a:p>
            <a:fld id="{49AE70B2-8BF9-45C0-BB95-33D1B9D3A854}" type="slidenum">
              <a:rPr lang="zh-CN" altLang="en-US" smtClean="0"/>
              <a:t>14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2" name="文本框 101"/>
          <p:cNvSpPr txBox="1"/>
          <p:nvPr/>
        </p:nvSpPr>
        <p:spPr>
          <a:xfrm>
            <a:off x="1083945" y="2988945"/>
            <a:ext cx="10086340" cy="1111250"/>
          </a:xfrm>
          <a:prstGeom prst="rect">
            <a:avLst/>
          </a:prstGeom>
          <a:noFill/>
          <a:ln w="9525">
            <a:noFill/>
          </a:ln>
        </p:spPr>
        <p:txBody>
          <a:bodyPr wrap="square">
            <a:noAutofit/>
          </a:bodyPr>
          <a:lstStyle/>
          <a:p>
            <a:pPr indent="266700"/>
            <a:r>
              <a:rPr lang="en-US" sz="3200" b="0">
                <a:latin typeface="微软雅黑" panose="020B0503020204020204" charset="-122"/>
                <a:ea typeface="微软雅黑" panose="020B0503020204020204" charset="-122"/>
                <a:cs typeface="微软雅黑" panose="020B0503020204020204" charset="-122"/>
              </a:rPr>
              <a:t>(2)</a:t>
            </a:r>
            <a:r>
              <a:rPr lang="zh-CN" sz="3200" b="0">
                <a:solidFill>
                  <a:srgbClr val="FF0000"/>
                </a:solidFill>
                <a:latin typeface="微软雅黑" panose="020B0503020204020204" charset="-122"/>
                <a:ea typeface="微软雅黑" panose="020B0503020204020204" charset="-122"/>
                <a:cs typeface="微软雅黑" panose="020B0503020204020204" charset="-122"/>
              </a:rPr>
              <a:t>断面收缩率：</a:t>
            </a:r>
            <a:r>
              <a:rPr lang="zh-CN" sz="3200" b="0">
                <a:latin typeface="微软雅黑" panose="020B0503020204020204" charset="-122"/>
                <a:ea typeface="微软雅黑" panose="020B0503020204020204" charset="-122"/>
                <a:cs typeface="微软雅黑" panose="020B0503020204020204" charset="-122"/>
              </a:rPr>
              <a:t>是试样断口面积的缩减量与原截面面积之比值的百分数，用</a:t>
            </a:r>
            <a:r>
              <a:rPr lang="en-US" sz="3200">
                <a:latin typeface="微软雅黑" panose="020B0503020204020204" charset="-122"/>
                <a:ea typeface="微软雅黑" panose="020B0503020204020204" charset="-122"/>
                <a:cs typeface="微软雅黑" panose="020B0503020204020204" charset="-122"/>
                <a:sym typeface="+mn-ea"/>
              </a:rPr>
              <a:t>ψ</a:t>
            </a:r>
            <a:r>
              <a:rPr lang="zh-CN" sz="3200" b="0">
                <a:latin typeface="微软雅黑" panose="020B0503020204020204" charset="-122"/>
                <a:ea typeface="微软雅黑" panose="020B0503020204020204" charset="-122"/>
                <a:cs typeface="微软雅黑" panose="020B0503020204020204" charset="-122"/>
              </a:rPr>
              <a:t>表示。</a:t>
            </a:r>
            <a:endParaRPr lang="en-US" altLang="en-US" sz="3200" b="0">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1517650" y="704215"/>
            <a:ext cx="9524365" cy="1076325"/>
          </a:xfrm>
          <a:prstGeom prst="rect">
            <a:avLst/>
          </a:prstGeom>
          <a:noFill/>
        </p:spPr>
        <p:txBody>
          <a:bodyPr wrap="square" rtlCol="0" anchor="t">
            <a:spAutoFit/>
          </a:bodyPr>
          <a:lstStyle/>
          <a:p>
            <a:r>
              <a:rPr lang="en-US" sz="3200" dirty="0">
                <a:solidFill>
                  <a:srgbClr val="FF0000"/>
                </a:solidFill>
                <a:latin typeface="微软雅黑" panose="020B0503020204020204" charset="-122"/>
                <a:ea typeface="微软雅黑" panose="020B0503020204020204" charset="-122"/>
                <a:cs typeface="微软雅黑" panose="020B0503020204020204" charset="-122"/>
                <a:sym typeface="+mn-ea"/>
              </a:rPr>
              <a:t> (1)</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伸长率</a:t>
            </a:r>
            <a:r>
              <a:rPr lang="zh-CN" sz="3200" dirty="0">
                <a:latin typeface="微软雅黑" panose="020B0503020204020204" charset="-122"/>
                <a:ea typeface="微软雅黑" panose="020B0503020204020204" charset="-122"/>
                <a:cs typeface="微软雅黑" panose="020B0503020204020204" charset="-122"/>
                <a:sym typeface="+mn-ea"/>
              </a:rPr>
              <a:t>：是试样拉断后，标定长度的伸长量与原始标定长度之比值的百分数，用</a:t>
            </a:r>
            <a:r>
              <a:rPr lang="en-US" sz="3200" dirty="0">
                <a:latin typeface="微软雅黑" panose="020B0503020204020204" charset="-122"/>
                <a:ea typeface="微软雅黑" panose="020B0503020204020204" charset="-122"/>
                <a:cs typeface="微软雅黑" panose="020B0503020204020204" charset="-122"/>
                <a:sym typeface="+mn-ea"/>
              </a:rPr>
              <a:t>δ</a:t>
            </a:r>
            <a:r>
              <a:rPr lang="zh-CN" sz="3200" dirty="0">
                <a:latin typeface="微软雅黑" panose="020B0503020204020204" charset="-122"/>
                <a:ea typeface="微软雅黑" panose="020B0503020204020204" charset="-122"/>
                <a:cs typeface="微软雅黑" panose="020B0503020204020204" charset="-122"/>
                <a:sym typeface="+mn-ea"/>
              </a:rPr>
              <a:t>表示。</a:t>
            </a:r>
            <a:endParaRPr lang="zh-CN" altLang="en-US" sz="3200" dirty="0">
              <a:latin typeface="微软雅黑" panose="020B0503020204020204" charset="-122"/>
              <a:ea typeface="微软雅黑" panose="020B0503020204020204" charset="-122"/>
              <a:cs typeface="微软雅黑" panose="020B0503020204020204" charset="-122"/>
              <a:sym typeface="+mn-ea"/>
            </a:endParaRPr>
          </a:p>
        </p:txBody>
      </p:sp>
      <p:pic>
        <p:nvPicPr>
          <p:cNvPr id="24" name="图片 23"/>
          <p:cNvPicPr>
            <a:picLocks noChangeAspect="1"/>
          </p:cNvPicPr>
          <p:nvPr/>
        </p:nvPicPr>
        <p:blipFill>
          <a:blip r:embed="rId19"/>
          <a:stretch>
            <a:fillRect/>
          </a:stretch>
        </p:blipFill>
        <p:spPr>
          <a:xfrm>
            <a:off x="704215" y="1788160"/>
            <a:ext cx="4963160" cy="844550"/>
          </a:xfrm>
          <a:prstGeom prst="rect">
            <a:avLst/>
          </a:prstGeom>
        </p:spPr>
      </p:pic>
      <p:pic>
        <p:nvPicPr>
          <p:cNvPr id="25" name="图片 24"/>
          <p:cNvPicPr>
            <a:picLocks noChangeAspect="1"/>
          </p:cNvPicPr>
          <p:nvPr/>
        </p:nvPicPr>
        <p:blipFill>
          <a:blip r:embed="rId20"/>
          <a:stretch>
            <a:fillRect/>
          </a:stretch>
        </p:blipFill>
        <p:spPr>
          <a:xfrm>
            <a:off x="1315085" y="4456430"/>
            <a:ext cx="4780915" cy="811530"/>
          </a:xfrm>
          <a:prstGeom prst="rect">
            <a:avLst/>
          </a:prstGeom>
        </p:spPr>
      </p:pic>
      <p:sp>
        <p:nvSpPr>
          <p:cNvPr id="30" name="文本框 29"/>
          <p:cNvSpPr txBox="1"/>
          <p:nvPr/>
        </p:nvSpPr>
        <p:spPr>
          <a:xfrm>
            <a:off x="1315085" y="5308600"/>
            <a:ext cx="9726930" cy="1076325"/>
          </a:xfrm>
          <a:prstGeom prst="rect">
            <a:avLst/>
          </a:prstGeom>
          <a:noFill/>
          <a:ln w="9525">
            <a:noFill/>
          </a:ln>
        </p:spPr>
        <p:txBody>
          <a:bodyPr wrap="square">
            <a:spAutoFit/>
          </a:bodyPr>
          <a:lstStyle/>
          <a:p>
            <a:pPr indent="266700"/>
            <a:r>
              <a:rPr lang="en-US" altLang="zh-CN" sz="3200" b="0">
                <a:latin typeface="微软雅黑" panose="020B0503020204020204" charset="-122"/>
                <a:ea typeface="微软雅黑" panose="020B0503020204020204" charset="-122"/>
                <a:cs typeface="微软雅黑" panose="020B0503020204020204" charset="-122"/>
              </a:rPr>
              <a:t>    </a:t>
            </a:r>
            <a:r>
              <a:rPr lang="zh-CN" sz="3200" b="0">
                <a:latin typeface="微软雅黑" panose="020B0503020204020204" charset="-122"/>
                <a:ea typeface="微软雅黑" panose="020B0503020204020204" charset="-122"/>
                <a:cs typeface="微软雅黑" panose="020B0503020204020204" charset="-122"/>
              </a:rPr>
              <a:t>对金属材料，一般来说伸长率达</a:t>
            </a:r>
            <a:r>
              <a:rPr lang="en-US" sz="3200" b="0">
                <a:latin typeface="微软雅黑" panose="020B0503020204020204" charset="-122"/>
                <a:ea typeface="微软雅黑" panose="020B0503020204020204" charset="-122"/>
                <a:cs typeface="微软雅黑" panose="020B0503020204020204" charset="-122"/>
              </a:rPr>
              <a:t>5%</a:t>
            </a:r>
            <a:r>
              <a:rPr lang="zh-CN" sz="3200" b="0">
                <a:latin typeface="微软雅黑" panose="020B0503020204020204" charset="-122"/>
                <a:ea typeface="微软雅黑" panose="020B0503020204020204" charset="-122"/>
                <a:cs typeface="微软雅黑" panose="020B0503020204020204" charset="-122"/>
              </a:rPr>
              <a:t>或断面收缩率达</a:t>
            </a:r>
            <a:r>
              <a:rPr lang="en-US" sz="3200" b="0">
                <a:latin typeface="微软雅黑" panose="020B0503020204020204" charset="-122"/>
                <a:ea typeface="微软雅黑" panose="020B0503020204020204" charset="-122"/>
                <a:cs typeface="微软雅黑" panose="020B0503020204020204" charset="-122"/>
              </a:rPr>
              <a:t>10%</a:t>
            </a:r>
            <a:r>
              <a:rPr lang="zh-CN" sz="3200" b="0">
                <a:latin typeface="微软雅黑" panose="020B0503020204020204" charset="-122"/>
                <a:ea typeface="微软雅黑" panose="020B0503020204020204" charset="-122"/>
                <a:cs typeface="微软雅黑" panose="020B0503020204020204" charset="-122"/>
              </a:rPr>
              <a:t>，即可满足绝大多数零件的要求。</a:t>
            </a:r>
            <a:endParaRPr lang="zh-CN" altLang="en-US" sz="32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500"/>
                                        <p:tgtEl>
                                          <p:spTgt spid="102"/>
                                        </p:tgtEl>
                                      </p:cBhvr>
                                    </p:animEffect>
                                  </p:childTnLst>
                                </p:cTn>
                              </p:par>
                              <p:par>
                                <p:cTn id="36" presetID="10" presetClass="entr" presetSubtype="0"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2" grpId="0"/>
      <p:bldP spid="23"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092835" y="811530"/>
            <a:ext cx="9893300" cy="2061210"/>
          </a:xfrm>
          <a:prstGeom prst="rect">
            <a:avLst/>
          </a:prstGeom>
          <a:noFill/>
          <a:ln w="9525">
            <a:noFill/>
          </a:ln>
        </p:spPr>
        <p:txBody>
          <a:bodyPr wrap="square">
            <a:spAutoFit/>
          </a:bodyPr>
          <a:lstStyle/>
          <a:p>
            <a:pPr indent="266700"/>
            <a:r>
              <a:rPr lang="en-US" sz="3200" b="0" dirty="0">
                <a:latin typeface="微软雅黑" panose="020B0503020204020204" charset="-122"/>
                <a:ea typeface="微软雅黑" panose="020B0503020204020204" charset="-122"/>
                <a:cs typeface="微软雅黑" panose="020B0503020204020204" charset="-122"/>
              </a:rPr>
              <a:t>4.</a:t>
            </a:r>
            <a:r>
              <a:rPr lang="zh-CN" sz="3200" b="0" dirty="0">
                <a:latin typeface="微软雅黑" panose="020B0503020204020204" charset="-122"/>
                <a:ea typeface="微软雅黑" panose="020B0503020204020204" charset="-122"/>
                <a:cs typeface="微软雅黑" panose="020B0503020204020204" charset="-122"/>
              </a:rPr>
              <a:t>硬度</a:t>
            </a:r>
          </a:p>
          <a:p>
            <a:pPr indent="266700"/>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硬度是指金属材料抵抗其他更硬物体压入其表面的能力，即抵抗局部塑性变形的能力。常用硬度试验方法有</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布氏硬度和洛氏硬度</a:t>
            </a:r>
            <a:r>
              <a:rPr lang="zh-CN" sz="3200" b="0" dirty="0">
                <a:latin typeface="微软雅黑" panose="020B0503020204020204" charset="-122"/>
                <a:ea typeface="微软雅黑" panose="020B0503020204020204" charset="-122"/>
                <a:cs typeface="微软雅黑" panose="020B0503020204020204" charset="-122"/>
              </a:rPr>
              <a:t>。</a:t>
            </a:r>
            <a:endParaRPr lang="zh-CN" altLang="en-US" sz="3200" b="0"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850265" y="3088640"/>
            <a:ext cx="5606415" cy="3107690"/>
          </a:xfrm>
          <a:prstGeom prst="rect">
            <a:avLst/>
          </a:prstGeom>
          <a:noFill/>
          <a:ln w="9525">
            <a:noFill/>
          </a:ln>
        </p:spPr>
        <p:txBody>
          <a:bodyPr wrap="square">
            <a:spAutoFit/>
          </a:bodyPr>
          <a:lstStyle/>
          <a:p>
            <a:pPr indent="0"/>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布氏硬度。</a:t>
            </a:r>
            <a:r>
              <a:rPr lang="zh-CN" sz="2800" b="0">
                <a:latin typeface="微软雅黑" panose="020B0503020204020204" charset="-122"/>
                <a:ea typeface="微软雅黑" panose="020B0503020204020204" charset="-122"/>
                <a:cs typeface="微软雅黑" panose="020B0503020204020204" charset="-122"/>
              </a:rPr>
              <a:t>布氏硬度是用一定的载荷，把一定直径的硬质合金球压头压入金属材料表面，保持一定时间，然后除去载荷，使金属表面留下一个压痕。用所加载荷除以压痕表面积，得出的结果就是布氏硬度值。</a:t>
            </a:r>
            <a:endParaRPr lang="zh-CN" altLang="en-US" sz="2800" b="0">
              <a:latin typeface="微软雅黑" panose="020B0503020204020204" charset="-122"/>
              <a:ea typeface="微软雅黑" panose="020B0503020204020204" charset="-122"/>
              <a:cs typeface="微软雅黑" panose="020B0503020204020204" charset="-122"/>
            </a:endParaRPr>
          </a:p>
        </p:txBody>
      </p:sp>
      <p:pic>
        <p:nvPicPr>
          <p:cNvPr id="27" name="图片 26"/>
          <p:cNvPicPr>
            <a:picLocks noChangeAspect="1"/>
          </p:cNvPicPr>
          <p:nvPr/>
        </p:nvPicPr>
        <p:blipFill>
          <a:blip r:embed="rId18"/>
          <a:stretch>
            <a:fillRect/>
          </a:stretch>
        </p:blipFill>
        <p:spPr>
          <a:xfrm>
            <a:off x="7273290" y="2766695"/>
            <a:ext cx="3712845" cy="3014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974850" y="1370965"/>
            <a:ext cx="9124315" cy="2011045"/>
          </a:xfrm>
          <a:prstGeom prst="rect">
            <a:avLst/>
          </a:prstGeom>
          <a:noFill/>
          <a:ln w="9525">
            <a:noFill/>
          </a:ln>
        </p:spPr>
        <p:txBody>
          <a:bodyPr wrap="square">
            <a:spAutoFit/>
          </a:bodyPr>
          <a:lstStyle/>
          <a:p>
            <a:pPr indent="0">
              <a:lnSpc>
                <a:spcPct val="130000"/>
              </a:lnSpc>
              <a:spcBef>
                <a:spcPts val="0"/>
              </a:spcBef>
              <a:spcAft>
                <a:spcPts val="0"/>
              </a:spcAft>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布氏硬度用符号</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HBW</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HBS</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zh-CN" sz="3200" b="0" dirty="0">
                <a:latin typeface="微软雅黑" panose="020B0503020204020204" charset="-122"/>
                <a:ea typeface="微软雅黑" panose="020B0503020204020204" charset="-122"/>
                <a:cs typeface="微软雅黑" panose="020B0503020204020204" charset="-122"/>
              </a:rPr>
              <a:t>表示，淬火钢球作压头测得的硬度值以符号</a:t>
            </a:r>
            <a:r>
              <a:rPr lang="en-US" sz="3200" b="0" dirty="0">
                <a:latin typeface="微软雅黑" panose="020B0503020204020204" charset="-122"/>
                <a:ea typeface="微软雅黑" panose="020B0503020204020204" charset="-122"/>
                <a:cs typeface="微软雅黑" panose="020B0503020204020204" charset="-122"/>
              </a:rPr>
              <a:t>HBS</a:t>
            </a:r>
            <a:r>
              <a:rPr lang="zh-CN" sz="3200" b="0" dirty="0">
                <a:latin typeface="微软雅黑" panose="020B0503020204020204" charset="-122"/>
                <a:ea typeface="微软雅黑" panose="020B0503020204020204" charset="-122"/>
                <a:cs typeface="微软雅黑" panose="020B0503020204020204" charset="-122"/>
              </a:rPr>
              <a:t>表示，硬质合金作压头测得的硬度值以符号</a:t>
            </a:r>
            <a:r>
              <a:rPr lang="en-US" sz="3200" b="0" dirty="0">
                <a:latin typeface="微软雅黑" panose="020B0503020204020204" charset="-122"/>
                <a:ea typeface="微软雅黑" panose="020B0503020204020204" charset="-122"/>
                <a:cs typeface="微软雅黑" panose="020B0503020204020204" charset="-122"/>
              </a:rPr>
              <a:t>HBW</a:t>
            </a:r>
            <a:r>
              <a:rPr lang="zh-CN" sz="3200" b="0" dirty="0">
                <a:latin typeface="微软雅黑" panose="020B0503020204020204" charset="-122"/>
                <a:ea typeface="微软雅黑" panose="020B0503020204020204" charset="-122"/>
                <a:cs typeface="微软雅黑" panose="020B0503020204020204" charset="-122"/>
              </a:rPr>
              <a:t>表示</a:t>
            </a:r>
            <a:r>
              <a:rPr lang="zh-CN" b="0" dirty="0">
                <a:latin typeface="Times New Roman" panose="02020603050405020304" charset="0"/>
                <a:ea typeface="宋体" panose="02010600030101010101" pitchFamily="2" charset="-122"/>
              </a:rPr>
              <a:t>。</a:t>
            </a:r>
            <a:endParaRPr lang="zh-CN" altLang="en-US" b="0" dirty="0">
              <a:latin typeface="Times New Roman" panose="02020603050405020304" charset="0"/>
              <a:ea typeface="宋体" panose="02010600030101010101" pitchFamily="2" charset="-122"/>
            </a:endParaRPr>
          </a:p>
        </p:txBody>
      </p:sp>
      <p:sp>
        <p:nvSpPr>
          <p:cNvPr id="21" name="文本框 20"/>
          <p:cNvSpPr txBox="1"/>
          <p:nvPr/>
        </p:nvSpPr>
        <p:spPr>
          <a:xfrm>
            <a:off x="1974850" y="3651885"/>
            <a:ext cx="9081770" cy="2011045"/>
          </a:xfrm>
          <a:prstGeom prst="rect">
            <a:avLst/>
          </a:prstGeom>
          <a:noFill/>
          <a:ln w="9525">
            <a:noFill/>
          </a:ln>
        </p:spPr>
        <p:txBody>
          <a:bodyPr wrap="square">
            <a:spAutoFit/>
          </a:bodyPr>
          <a:lstStyle/>
          <a:p>
            <a:pPr indent="266700">
              <a:lnSpc>
                <a:spcPct val="130000"/>
              </a:lnSpc>
              <a:spcBef>
                <a:spcPts val="0"/>
              </a:spcBef>
              <a:spcAft>
                <a:spcPts val="0"/>
              </a:spcAft>
            </a:pPr>
            <a:r>
              <a:rPr lang="en-US" altLang="zh-CN" sz="3200" b="0">
                <a:latin typeface="微软雅黑" panose="020B0503020204020204" charset="-122"/>
                <a:ea typeface="微软雅黑" panose="020B0503020204020204" charset="-122"/>
                <a:cs typeface="微软雅黑" panose="020B0503020204020204" charset="-122"/>
              </a:rPr>
              <a:t>    </a:t>
            </a:r>
            <a:r>
              <a:rPr lang="zh-CN" sz="3200" b="0">
                <a:latin typeface="微软雅黑" panose="020B0503020204020204" charset="-122"/>
                <a:ea typeface="微软雅黑" panose="020B0503020204020204" charset="-122"/>
                <a:cs typeface="微软雅黑" panose="020B0503020204020204" charset="-122"/>
              </a:rPr>
              <a:t>例如，</a:t>
            </a:r>
            <a:r>
              <a:rPr lang="en-US" sz="3200" b="0">
                <a:latin typeface="微软雅黑" panose="020B0503020204020204" charset="-122"/>
                <a:ea typeface="微软雅黑" panose="020B0503020204020204" charset="-122"/>
                <a:cs typeface="微软雅黑" panose="020B0503020204020204" charset="-122"/>
              </a:rPr>
              <a:t>500HBW5/750/20</a:t>
            </a:r>
            <a:r>
              <a:rPr lang="zh-CN" sz="3200" b="0">
                <a:latin typeface="微软雅黑" panose="020B0503020204020204" charset="-122"/>
                <a:ea typeface="微软雅黑" panose="020B0503020204020204" charset="-122"/>
                <a:cs typeface="微软雅黑" panose="020B0503020204020204" charset="-122"/>
              </a:rPr>
              <a:t>表示用直径为</a:t>
            </a:r>
            <a:r>
              <a:rPr lang="en-US" sz="3200" b="0">
                <a:latin typeface="微软雅黑" panose="020B0503020204020204" charset="-122"/>
                <a:ea typeface="微软雅黑" panose="020B0503020204020204" charset="-122"/>
                <a:cs typeface="微软雅黑" panose="020B0503020204020204" charset="-122"/>
              </a:rPr>
              <a:t>5mm</a:t>
            </a:r>
            <a:r>
              <a:rPr lang="zh-CN" sz="3200" b="0">
                <a:latin typeface="微软雅黑" panose="020B0503020204020204" charset="-122"/>
                <a:ea typeface="微软雅黑" panose="020B0503020204020204" charset="-122"/>
                <a:cs typeface="微软雅黑" panose="020B0503020204020204" charset="-122"/>
              </a:rPr>
              <a:t>的硬质合金球，在</a:t>
            </a:r>
            <a:r>
              <a:rPr lang="en-US" sz="3200" b="0">
                <a:latin typeface="微软雅黑" panose="020B0503020204020204" charset="-122"/>
                <a:ea typeface="微软雅黑" panose="020B0503020204020204" charset="-122"/>
                <a:cs typeface="微软雅黑" panose="020B0503020204020204" charset="-122"/>
              </a:rPr>
              <a:t>7.355kN(750kgf)</a:t>
            </a:r>
            <a:r>
              <a:rPr lang="zh-CN" sz="3200" b="0">
                <a:latin typeface="微软雅黑" panose="020B0503020204020204" charset="-122"/>
                <a:ea typeface="微软雅黑" panose="020B0503020204020204" charset="-122"/>
                <a:cs typeface="微软雅黑" panose="020B0503020204020204" charset="-122"/>
              </a:rPr>
              <a:t>试验力作用下保持</a:t>
            </a:r>
            <a:r>
              <a:rPr lang="en-US" sz="3200" b="0">
                <a:latin typeface="微软雅黑" panose="020B0503020204020204" charset="-122"/>
                <a:ea typeface="微软雅黑" panose="020B0503020204020204" charset="-122"/>
                <a:cs typeface="微软雅黑" panose="020B0503020204020204" charset="-122"/>
              </a:rPr>
              <a:t>20s</a:t>
            </a:r>
            <a:r>
              <a:rPr lang="zh-CN" sz="3200" b="0">
                <a:latin typeface="微软雅黑" panose="020B0503020204020204" charset="-122"/>
                <a:ea typeface="微软雅黑" panose="020B0503020204020204" charset="-122"/>
                <a:cs typeface="微软雅黑" panose="020B0503020204020204" charset="-122"/>
              </a:rPr>
              <a:t>测得的布氏硬度值为</a:t>
            </a:r>
            <a:r>
              <a:rPr lang="en-US" sz="3200" b="0">
                <a:latin typeface="微软雅黑" panose="020B0503020204020204" charset="-122"/>
                <a:ea typeface="微软雅黑" panose="020B0503020204020204" charset="-122"/>
                <a:cs typeface="微软雅黑" panose="020B0503020204020204" charset="-122"/>
              </a:rPr>
              <a:t>500</a:t>
            </a:r>
            <a:r>
              <a:rPr lang="zh-CN" sz="3200" b="0">
                <a:latin typeface="微软雅黑" panose="020B0503020204020204" charset="-122"/>
                <a:ea typeface="微软雅黑" panose="020B0503020204020204" charset="-122"/>
                <a:cs typeface="微软雅黑" panose="020B0503020204020204" charset="-122"/>
              </a:rPr>
              <a:t>。</a:t>
            </a:r>
            <a:endParaRPr lang="zh-CN" altLang="en-US" sz="32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408430" y="1167765"/>
            <a:ext cx="10102215" cy="583565"/>
          </a:xfrm>
          <a:prstGeom prst="rect">
            <a:avLst/>
          </a:prstGeom>
          <a:noFill/>
          <a:ln w="9525">
            <a:noFill/>
          </a:ln>
        </p:spPr>
        <p:txBody>
          <a:bodyPr wrap="square">
            <a:spAutoFit/>
          </a:bodyPr>
          <a:lstStyle/>
          <a:p>
            <a:pPr indent="266700"/>
            <a:r>
              <a:rPr lang="en-US" sz="3200" b="0" dirty="0">
                <a:solidFill>
                  <a:srgbClr val="FF0000"/>
                </a:solidFill>
                <a:latin typeface="微软雅黑" panose="020B0503020204020204" charset="-122"/>
                <a:ea typeface="微软雅黑" panose="020B0503020204020204" charset="-122"/>
                <a:cs typeface="微软雅黑" panose="020B0503020204020204" charset="-122"/>
              </a:rPr>
              <a:t>(2)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洛氏硬度</a:t>
            </a:r>
            <a:r>
              <a:rPr lang="zh-CN" sz="3200" b="0" dirty="0">
                <a:latin typeface="微软雅黑" panose="020B0503020204020204" charset="-122"/>
                <a:ea typeface="微软雅黑" panose="020B0503020204020204" charset="-122"/>
                <a:cs typeface="微软雅黑" panose="020B0503020204020204" charset="-122"/>
              </a:rPr>
              <a:t>：是在洛氏硬度试验机上测得的。</a:t>
            </a:r>
            <a:endParaRPr lang="zh-CN" altLang="en-US" sz="2800" b="0"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66750" y="2018030"/>
            <a:ext cx="7049135" cy="4569460"/>
          </a:xfrm>
          <a:prstGeom prst="rect">
            <a:avLst/>
          </a:prstGeom>
          <a:noFill/>
        </p:spPr>
        <p:txBody>
          <a:bodyPr wrap="square" rtlCol="0" anchor="t">
            <a:spAutoFit/>
          </a:bodyPr>
          <a:lstStyle/>
          <a:p>
            <a:pPr indent="266700">
              <a:lnSpc>
                <a:spcPct val="130000"/>
              </a:lnSpc>
              <a:spcBef>
                <a:spcPts val="0"/>
              </a:spcBef>
              <a:spcAft>
                <a:spcPts val="0"/>
              </a:spcAft>
            </a:pPr>
            <a:r>
              <a:rPr lang="zh-CN" sz="2800">
                <a:latin typeface="微软雅黑" panose="020B0503020204020204" charset="-122"/>
                <a:ea typeface="微软雅黑" panose="020B0503020204020204" charset="-122"/>
                <a:cs typeface="微软雅黑" panose="020B0503020204020204" charset="-122"/>
                <a:sym typeface="+mn-ea"/>
              </a:rPr>
              <a:t>洛氏硬度可分为：</a:t>
            </a:r>
            <a:r>
              <a:rPr lang="en-US" sz="2800">
                <a:latin typeface="微软雅黑" panose="020B0503020204020204" charset="-122"/>
                <a:ea typeface="微软雅黑" panose="020B0503020204020204" charset="-122"/>
                <a:cs typeface="微软雅黑" panose="020B0503020204020204" charset="-122"/>
                <a:sym typeface="+mn-ea"/>
              </a:rPr>
              <a:t>HRA</a:t>
            </a:r>
            <a:r>
              <a:rPr 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HRB</a:t>
            </a:r>
            <a:r>
              <a:rPr 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HRC</a:t>
            </a:r>
            <a:r>
              <a:rPr lang="zh-CN" sz="2800">
                <a:latin typeface="微软雅黑" panose="020B0503020204020204" charset="-122"/>
                <a:ea typeface="微软雅黑" panose="020B0503020204020204" charset="-122"/>
                <a:cs typeface="微软雅黑" panose="020B0503020204020204" charset="-122"/>
                <a:sym typeface="+mn-ea"/>
              </a:rPr>
              <a:t>三种，其中以</a:t>
            </a:r>
            <a:r>
              <a:rPr lang="en-US" sz="2800">
                <a:latin typeface="微软雅黑" panose="020B0503020204020204" charset="-122"/>
                <a:ea typeface="微软雅黑" panose="020B0503020204020204" charset="-122"/>
                <a:cs typeface="微软雅黑" panose="020B0503020204020204" charset="-122"/>
                <a:sym typeface="+mn-ea"/>
              </a:rPr>
              <a:t>HRC</a:t>
            </a:r>
            <a:r>
              <a:rPr lang="zh-CN" sz="2800">
                <a:latin typeface="微软雅黑" panose="020B0503020204020204" charset="-122"/>
                <a:ea typeface="微软雅黑" panose="020B0503020204020204" charset="-122"/>
                <a:cs typeface="微软雅黑" panose="020B0503020204020204" charset="-122"/>
                <a:sym typeface="+mn-ea"/>
              </a:rPr>
              <a:t>应用最广。</a:t>
            </a:r>
            <a:r>
              <a:rPr lang="en-US" sz="2800">
                <a:latin typeface="微软雅黑" panose="020B0503020204020204" charset="-122"/>
                <a:ea typeface="微软雅黑" panose="020B0503020204020204" charset="-122"/>
                <a:cs typeface="微软雅黑" panose="020B0503020204020204" charset="-122"/>
                <a:sym typeface="+mn-ea"/>
              </a:rPr>
              <a:t>HRA</a:t>
            </a:r>
            <a:r>
              <a:rPr 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HRC</a:t>
            </a:r>
            <a:r>
              <a:rPr lang="zh-CN" sz="2800">
                <a:latin typeface="微软雅黑" panose="020B0503020204020204" charset="-122"/>
                <a:ea typeface="微软雅黑" panose="020B0503020204020204" charset="-122"/>
                <a:cs typeface="微软雅黑" panose="020B0503020204020204" charset="-122"/>
                <a:sym typeface="+mn-ea"/>
              </a:rPr>
              <a:t>是用</a:t>
            </a:r>
            <a:r>
              <a:rPr lang="en-US" sz="2800">
                <a:latin typeface="微软雅黑" panose="020B0503020204020204" charset="-122"/>
                <a:ea typeface="微软雅黑" panose="020B0503020204020204" charset="-122"/>
                <a:cs typeface="微软雅黑" panose="020B0503020204020204" charset="-122"/>
                <a:sym typeface="+mn-ea"/>
              </a:rPr>
              <a:t>120°</a:t>
            </a:r>
            <a:r>
              <a:rPr lang="zh-CN" sz="2800">
                <a:latin typeface="微软雅黑" panose="020B0503020204020204" charset="-122"/>
                <a:ea typeface="微软雅黑" panose="020B0503020204020204" charset="-122"/>
                <a:cs typeface="微软雅黑" panose="020B0503020204020204" charset="-122"/>
                <a:sym typeface="+mn-ea"/>
              </a:rPr>
              <a:t>的金刚石圆锥体，</a:t>
            </a:r>
            <a:r>
              <a:rPr lang="en-US" sz="2800">
                <a:latin typeface="微软雅黑" panose="020B0503020204020204" charset="-122"/>
                <a:ea typeface="微软雅黑" panose="020B0503020204020204" charset="-122"/>
                <a:cs typeface="微软雅黑" panose="020B0503020204020204" charset="-122"/>
                <a:sym typeface="+mn-ea"/>
              </a:rPr>
              <a:t>HRB</a:t>
            </a:r>
            <a:r>
              <a:rPr lang="zh-CN" sz="2800">
                <a:latin typeface="微软雅黑" panose="020B0503020204020204" charset="-122"/>
                <a:ea typeface="微软雅黑" panose="020B0503020204020204" charset="-122"/>
                <a:cs typeface="微软雅黑" panose="020B0503020204020204" charset="-122"/>
                <a:sym typeface="+mn-ea"/>
              </a:rPr>
              <a:t>是用直径为</a:t>
            </a:r>
            <a:r>
              <a:rPr lang="en-US" sz="2800">
                <a:latin typeface="微软雅黑" panose="020B0503020204020204" charset="-122"/>
                <a:ea typeface="微软雅黑" panose="020B0503020204020204" charset="-122"/>
                <a:cs typeface="微软雅黑" panose="020B0503020204020204" charset="-122"/>
                <a:sym typeface="+mn-ea"/>
              </a:rPr>
              <a:t>1.588mm(l/16in)</a:t>
            </a:r>
            <a:r>
              <a:rPr lang="zh-CN" sz="2800">
                <a:latin typeface="微软雅黑" panose="020B0503020204020204" charset="-122"/>
                <a:ea typeface="微软雅黑" panose="020B0503020204020204" charset="-122"/>
                <a:cs typeface="微软雅黑" panose="020B0503020204020204" charset="-122"/>
                <a:sym typeface="+mn-ea"/>
              </a:rPr>
              <a:t>的淬火钢球做压头，在一定载荷的作用下，压入材料表面，除去载荷后，根据材料表面留有压痕的深度确定的。洛氏硬度与布氏硬度</a:t>
            </a:r>
            <a:r>
              <a:rPr lang="en-US" sz="2800">
                <a:latin typeface="微软雅黑" panose="020B0503020204020204" charset="-122"/>
                <a:ea typeface="微软雅黑" panose="020B0503020204020204" charset="-122"/>
                <a:cs typeface="微软雅黑" panose="020B0503020204020204" charset="-122"/>
                <a:sym typeface="+mn-ea"/>
              </a:rPr>
              <a:t>(&gt;220HBS</a:t>
            </a:r>
            <a:r>
              <a:rPr lang="zh-CN" sz="2800">
                <a:latin typeface="微软雅黑" panose="020B0503020204020204" charset="-122"/>
                <a:ea typeface="微软雅黑" panose="020B0503020204020204" charset="-122"/>
                <a:cs typeface="微软雅黑" panose="020B0503020204020204" charset="-122"/>
                <a:sym typeface="+mn-ea"/>
              </a:rPr>
              <a:t>时）近似关系为</a:t>
            </a:r>
            <a:r>
              <a:rPr lang="en-US" sz="2800">
                <a:latin typeface="微软雅黑" panose="020B0503020204020204" charset="-122"/>
                <a:ea typeface="微软雅黑" panose="020B0503020204020204" charset="-122"/>
                <a:cs typeface="微软雅黑" panose="020B0503020204020204" charset="-122"/>
                <a:sym typeface="+mn-ea"/>
              </a:rPr>
              <a:t>1HRC=l0HBS</a:t>
            </a:r>
            <a:r>
              <a:rPr lang="zh-CN" sz="2800">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pic>
        <p:nvPicPr>
          <p:cNvPr id="24" name="图片 23"/>
          <p:cNvPicPr>
            <a:picLocks noChangeAspect="1"/>
          </p:cNvPicPr>
          <p:nvPr/>
        </p:nvPicPr>
        <p:blipFill>
          <a:blip r:embed="rId18"/>
          <a:stretch>
            <a:fillRect/>
          </a:stretch>
        </p:blipFill>
        <p:spPr>
          <a:xfrm>
            <a:off x="7780020" y="2588260"/>
            <a:ext cx="3944620" cy="3054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946275" y="1179195"/>
            <a:ext cx="9338310" cy="583565"/>
          </a:xfrm>
          <a:prstGeom prst="rect">
            <a:avLst/>
          </a:prstGeom>
          <a:noFill/>
          <a:ln w="9525">
            <a:noFill/>
          </a:ln>
        </p:spPr>
        <p:txBody>
          <a:bodyPr wrap="square">
            <a:spAutoFit/>
          </a:bodyPr>
          <a:lstStyle/>
          <a:p>
            <a:pPr indent="0"/>
            <a:r>
              <a:rPr lang="zh-CN" sz="3200">
                <a:latin typeface="微软雅黑" panose="020B0503020204020204" charset="-122"/>
                <a:ea typeface="微软雅黑" panose="020B0503020204020204" charset="-122"/>
                <a:cs typeface="微软雅黑" panose="020B0503020204020204" charset="-122"/>
              </a:rPr>
              <a:t>表</a:t>
            </a:r>
            <a:r>
              <a:rPr lang="en-US" sz="3200">
                <a:latin typeface="微软雅黑" panose="020B0503020204020204" charset="-122"/>
                <a:ea typeface="微软雅黑" panose="020B0503020204020204" charset="-122"/>
                <a:cs typeface="微软雅黑" panose="020B0503020204020204" charset="-122"/>
              </a:rPr>
              <a:t>1-1</a:t>
            </a:r>
            <a:r>
              <a:rPr lang="zh-CN" sz="3200">
                <a:latin typeface="微软雅黑" panose="020B0503020204020204" charset="-122"/>
                <a:ea typeface="微软雅黑" panose="020B0503020204020204" charset="-122"/>
                <a:cs typeface="微软雅黑" panose="020B0503020204020204" charset="-122"/>
              </a:rPr>
              <a:t>常用洛氏硬度的试验条件和应用范围</a:t>
            </a:r>
            <a:endParaRPr lang="zh-CN" altLang="en-US" sz="3200">
              <a:latin typeface="微软雅黑" panose="020B0503020204020204" charset="-122"/>
              <a:ea typeface="微软雅黑" panose="020B0503020204020204" charset="-122"/>
              <a:cs typeface="微软雅黑" panose="020B0503020204020204" charset="-122"/>
            </a:endParaRPr>
          </a:p>
        </p:txBody>
      </p:sp>
      <p:pic>
        <p:nvPicPr>
          <p:cNvPr id="21" name="图片 20"/>
          <p:cNvPicPr>
            <a:picLocks noChangeAspect="1"/>
          </p:cNvPicPr>
          <p:nvPr/>
        </p:nvPicPr>
        <p:blipFill>
          <a:blip r:embed="rId18"/>
          <a:stretch>
            <a:fillRect/>
          </a:stretch>
        </p:blipFill>
        <p:spPr>
          <a:xfrm>
            <a:off x="-40640" y="2113280"/>
            <a:ext cx="12306935" cy="2804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853440" y="942340"/>
            <a:ext cx="10089515" cy="5015865"/>
          </a:xfrm>
          <a:prstGeom prst="rect">
            <a:avLst/>
          </a:prstGeom>
          <a:noFill/>
          <a:ln w="9525">
            <a:noFill/>
          </a:ln>
        </p:spPr>
        <p:txBody>
          <a:bodyPr wrap="square">
            <a:spAutoFit/>
          </a:bodyPr>
          <a:lstStyle/>
          <a:p>
            <a:pPr indent="266700"/>
            <a:r>
              <a:rPr lang="en-US" sz="3200" b="0" dirty="0">
                <a:latin typeface="微软雅黑" panose="020B0503020204020204" charset="-122"/>
                <a:ea typeface="微软雅黑" panose="020B0503020204020204" charset="-122"/>
                <a:cs typeface="微软雅黑" panose="020B0503020204020204" charset="-122"/>
              </a:rPr>
              <a:t>     (3)</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维氏硬度</a:t>
            </a:r>
            <a:r>
              <a:rPr lang="zh-CN" sz="3200" b="0" dirty="0">
                <a:latin typeface="微软雅黑" panose="020B0503020204020204" charset="-122"/>
                <a:ea typeface="微软雅黑" panose="020B0503020204020204" charset="-122"/>
                <a:cs typeface="微软雅黑" panose="020B0503020204020204" charset="-122"/>
              </a:rPr>
              <a:t>试验原理与布氏硬度相似，以顶角为</a:t>
            </a:r>
            <a:r>
              <a:rPr lang="en-US" sz="3200" b="0" dirty="0">
                <a:latin typeface="微软雅黑" panose="020B0503020204020204" charset="-122"/>
                <a:ea typeface="微软雅黑" panose="020B0503020204020204" charset="-122"/>
                <a:cs typeface="微软雅黑" panose="020B0503020204020204" charset="-122"/>
              </a:rPr>
              <a:t>136°</a:t>
            </a:r>
            <a:r>
              <a:rPr lang="zh-CN" sz="3200" b="0" dirty="0">
                <a:latin typeface="微软雅黑" panose="020B0503020204020204" charset="-122"/>
                <a:ea typeface="微软雅黑" panose="020B0503020204020204" charset="-122"/>
                <a:cs typeface="微软雅黑" panose="020B0503020204020204" charset="-122"/>
              </a:rPr>
              <a:t>的金刚石正四棱锥体作为压头，在规定试验力作用下压入被测试金属表面，保持一段时间后卸除试验力，然后用试验力除以压痕表面积所得的商作为被测试金属的硬度值。维氏硬度</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用符号</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HV</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表示</a:t>
            </a:r>
            <a:r>
              <a:rPr lang="zh-CN" sz="3200" b="0" dirty="0">
                <a:latin typeface="微软雅黑" panose="020B0503020204020204" charset="-122"/>
                <a:ea typeface="微软雅黑" panose="020B0503020204020204" charset="-122"/>
                <a:cs typeface="微软雅黑" panose="020B0503020204020204" charset="-122"/>
              </a:rPr>
              <a:t>。</a:t>
            </a:r>
          </a:p>
          <a:p>
            <a:pPr indent="266700"/>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优点是</a:t>
            </a:r>
            <a:r>
              <a:rPr lang="zh-CN" sz="3200" b="0" dirty="0">
                <a:latin typeface="微软雅黑" panose="020B0503020204020204" charset="-122"/>
                <a:ea typeface="微软雅黑" panose="020B0503020204020204" charset="-122"/>
                <a:cs typeface="微软雅黑" panose="020B0503020204020204" charset="-122"/>
              </a:rPr>
              <a:t>压痕轮廓清晰，测量范围广，从很软的材料到很硬的材料都可以测量，测量准确性高，适用于零件表面层硬度的测量，如渗碳层、氮化层的硬度等。</a:t>
            </a:r>
          </a:p>
          <a:p>
            <a:pPr indent="266700"/>
            <a:r>
              <a:rPr lang="zh-CN" sz="3200" b="0" dirty="0">
                <a:latin typeface="微软雅黑" panose="020B0503020204020204" charset="-122"/>
                <a:ea typeface="微软雅黑" panose="020B0503020204020204" charset="-122"/>
                <a:cs typeface="微软雅黑" panose="020B0503020204020204" charset="-122"/>
              </a:rPr>
              <a:t> </a:t>
            </a: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缺点是操作麻烦</a:t>
            </a:r>
            <a:r>
              <a:rPr lang="zh-CN" sz="3200" b="0" dirty="0">
                <a:latin typeface="微软雅黑" panose="020B0503020204020204" charset="-122"/>
                <a:ea typeface="微软雅黑" panose="020B0503020204020204" charset="-122"/>
                <a:cs typeface="微软雅黑" panose="020B0503020204020204" charset="-122"/>
              </a:rPr>
              <a:t>，对表面质量要求高及组织不均匀的材料不适用。</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circle(in)">
                                      <p:cBhvr>
                                        <p:cTn id="26"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rPr>
              <a:t>机械基础</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学习内容</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6" name="文本框 25"/>
          <p:cNvSpPr txBox="1"/>
          <p:nvPr/>
        </p:nvSpPr>
        <p:spPr>
          <a:xfrm>
            <a:off x="4427221" y="1301751"/>
            <a:ext cx="6096000" cy="584775"/>
          </a:xfrm>
          <a:prstGeom prst="rect">
            <a:avLst/>
          </a:prstGeom>
          <a:noFill/>
        </p:spPr>
        <p:txBody>
          <a:bodyPr wrap="square">
            <a:spAutoFit/>
          </a:bodyPr>
          <a:lstStyle/>
          <a:p>
            <a:r>
              <a:rPr lang="zh-CN" altLang="en-US" sz="3200" dirty="0">
                <a:solidFill>
                  <a:srgbClr val="FF0000"/>
                </a:solidFill>
                <a:latin typeface="微软雅黑" panose="020B0503020204020204" charset="-122"/>
                <a:ea typeface="微软雅黑" panose="020B0503020204020204" charset="-122"/>
              </a:rPr>
              <a:t>项目一 工程材料选用</a:t>
            </a:r>
          </a:p>
        </p:txBody>
      </p:sp>
      <p:sp>
        <p:nvSpPr>
          <p:cNvPr id="27" name="流程图: 可选过程 26"/>
          <p:cNvSpPr/>
          <p:nvPr/>
        </p:nvSpPr>
        <p:spPr>
          <a:xfrm>
            <a:off x="2125979" y="1095219"/>
            <a:ext cx="895350" cy="379276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000" dirty="0"/>
              <a:t>学习目录</a:t>
            </a:r>
          </a:p>
        </p:txBody>
      </p:sp>
      <p:sp>
        <p:nvSpPr>
          <p:cNvPr id="28" name="六边形 27"/>
          <p:cNvSpPr/>
          <p:nvPr/>
        </p:nvSpPr>
        <p:spPr>
          <a:xfrm>
            <a:off x="3554096" y="1247272"/>
            <a:ext cx="684529" cy="572003"/>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35" name="六边形 34"/>
          <p:cNvSpPr/>
          <p:nvPr/>
        </p:nvSpPr>
        <p:spPr>
          <a:xfrm>
            <a:off x="3514725" y="1963300"/>
            <a:ext cx="723900" cy="572003"/>
          </a:xfrm>
          <a:prstGeom prst="hexagon">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36" name="六边形 35"/>
          <p:cNvSpPr/>
          <p:nvPr/>
        </p:nvSpPr>
        <p:spPr>
          <a:xfrm>
            <a:off x="3514725" y="2686050"/>
            <a:ext cx="723900" cy="572003"/>
          </a:xfrm>
          <a:prstGeom prst="hexag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37" name="六边形 36"/>
          <p:cNvSpPr/>
          <p:nvPr/>
        </p:nvSpPr>
        <p:spPr>
          <a:xfrm>
            <a:off x="3514725" y="3429000"/>
            <a:ext cx="723900" cy="572003"/>
          </a:xfrm>
          <a:prstGeom prst="hexagon">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38" name="六边形 37"/>
          <p:cNvSpPr/>
          <p:nvPr/>
        </p:nvSpPr>
        <p:spPr>
          <a:xfrm>
            <a:off x="3534410" y="4171950"/>
            <a:ext cx="723900" cy="572003"/>
          </a:xfrm>
          <a:prstGeom prst="hexagon">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41" name="文本框 40"/>
          <p:cNvSpPr txBox="1"/>
          <p:nvPr/>
        </p:nvSpPr>
        <p:spPr>
          <a:xfrm>
            <a:off x="4427220" y="1958018"/>
            <a:ext cx="6697979" cy="584775"/>
          </a:xfrm>
          <a:prstGeom prst="rect">
            <a:avLst/>
          </a:prstGeom>
          <a:noFill/>
        </p:spPr>
        <p:txBody>
          <a:bodyPr wrap="square">
            <a:spAutoFit/>
          </a:bodyPr>
          <a:lstStyle/>
          <a:p>
            <a:r>
              <a:rPr lang="zh-CN" altLang="zh-CN" sz="3200" dirty="0">
                <a:solidFill>
                  <a:srgbClr val="000000"/>
                </a:solidFill>
                <a:effectLst/>
                <a:latin typeface="微软雅黑" panose="020B0503020204020204" charset="-122"/>
                <a:ea typeface="微软雅黑" panose="020B0503020204020204" charset="-122"/>
                <a:cs typeface="*SimSun-51261"/>
              </a:rPr>
              <a:t>项目二 金属材料加工成型方法分析</a:t>
            </a:r>
            <a:endParaRPr lang="zh-CN" altLang="en-US" sz="3200" dirty="0">
              <a:latin typeface="微软雅黑" panose="020B0503020204020204" charset="-122"/>
              <a:ea typeface="微软雅黑" panose="020B0503020204020204" charset="-122"/>
            </a:endParaRPr>
          </a:p>
        </p:txBody>
      </p:sp>
      <p:sp>
        <p:nvSpPr>
          <p:cNvPr id="53" name="文本框 52"/>
          <p:cNvSpPr txBox="1"/>
          <p:nvPr/>
        </p:nvSpPr>
        <p:spPr>
          <a:xfrm>
            <a:off x="4427220" y="4171950"/>
            <a:ext cx="6526529" cy="584775"/>
          </a:xfrm>
          <a:prstGeom prst="rect">
            <a:avLst/>
          </a:prstGeom>
          <a:noFill/>
        </p:spPr>
        <p:txBody>
          <a:bodyPr wrap="square">
            <a:spAutoFit/>
          </a:bodyPr>
          <a:lstStyle/>
          <a:p>
            <a:r>
              <a:rPr lang="zh-CN" altLang="en-US" sz="3200" dirty="0"/>
              <a:t>项目五 工程常用机械传动方式识别</a:t>
            </a:r>
          </a:p>
        </p:txBody>
      </p:sp>
      <p:sp>
        <p:nvSpPr>
          <p:cNvPr id="55" name="文本框 54"/>
          <p:cNvSpPr txBox="1"/>
          <p:nvPr/>
        </p:nvSpPr>
        <p:spPr>
          <a:xfrm>
            <a:off x="4427221" y="3412590"/>
            <a:ext cx="6096000" cy="584775"/>
          </a:xfrm>
          <a:prstGeom prst="rect">
            <a:avLst/>
          </a:prstGeom>
          <a:noFill/>
        </p:spPr>
        <p:txBody>
          <a:bodyPr wrap="square">
            <a:spAutoFit/>
          </a:bodyPr>
          <a:lstStyle/>
          <a:p>
            <a:r>
              <a:rPr lang="zh-CN" altLang="en-US" sz="3200" dirty="0"/>
              <a:t>项目四 工程常用机构识别</a:t>
            </a:r>
          </a:p>
        </p:txBody>
      </p:sp>
      <p:sp>
        <p:nvSpPr>
          <p:cNvPr id="57" name="文本框 56"/>
          <p:cNvSpPr txBox="1"/>
          <p:nvPr/>
        </p:nvSpPr>
        <p:spPr>
          <a:xfrm>
            <a:off x="4427221" y="2685304"/>
            <a:ext cx="6096000" cy="584775"/>
          </a:xfrm>
          <a:prstGeom prst="rect">
            <a:avLst/>
          </a:prstGeom>
          <a:noFill/>
        </p:spPr>
        <p:txBody>
          <a:bodyPr wrap="square">
            <a:spAutoFit/>
          </a:bodyPr>
          <a:lstStyle/>
          <a:p>
            <a:r>
              <a:rPr lang="zh-CN" altLang="en-US" sz="3200" dirty="0">
                <a:latin typeface="微软雅黑" panose="020B0503020204020204" charset="-122"/>
                <a:ea typeface="微软雅黑" panose="020B0503020204020204" charset="-122"/>
              </a:rPr>
              <a:t>项目三 构件基本变行分析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arn(inVertical)">
                                      <p:cBhvr>
                                        <p:cTn id="38" dur="500"/>
                                        <p:tgtEl>
                                          <p:spTgt spid="3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arn(inVertical)">
                                      <p:cBhvr>
                                        <p:cTn id="44" dur="500"/>
                                        <p:tgtEl>
                                          <p:spTgt spid="3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arn(inVertical)">
                                      <p:cBhvr>
                                        <p:cTn id="50" dur="500"/>
                                        <p:tgtEl>
                                          <p:spTgt spid="5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barn(inVertical)">
                                      <p:cBhvr>
                                        <p:cTn id="53" dur="500"/>
                                        <p:tgtEl>
                                          <p:spTgt spid="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barn(inVertical)">
                                      <p:cBhvr>
                                        <p:cTn id="5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P spid="27" grpId="0" animBg="1"/>
      <p:bldP spid="28" grpId="0" animBg="1"/>
      <p:bldP spid="35" grpId="0" animBg="1"/>
      <p:bldP spid="36" grpId="0" animBg="1"/>
      <p:bldP spid="37" grpId="0" animBg="1"/>
      <p:bldP spid="38" grpId="0" animBg="1"/>
      <p:bldP spid="41" grpId="0"/>
      <p:bldP spid="53" grpId="0"/>
      <p:bldP spid="55"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649730" y="942340"/>
            <a:ext cx="9103360" cy="1568450"/>
          </a:xfrm>
          <a:prstGeom prst="rect">
            <a:avLst/>
          </a:prstGeom>
          <a:noFill/>
          <a:ln w="9525">
            <a:noFill/>
          </a:ln>
        </p:spPr>
        <p:txBody>
          <a:bodyPr wrap="square">
            <a:spAutoFit/>
          </a:bodyPr>
          <a:lstStyle/>
          <a:p>
            <a:pPr indent="266700"/>
            <a:r>
              <a:rPr lang="en-US" sz="3200" b="0" dirty="0">
                <a:solidFill>
                  <a:srgbClr val="FF0000"/>
                </a:solidFill>
                <a:latin typeface="微软雅黑" panose="020B0503020204020204" charset="-122"/>
                <a:ea typeface="微软雅黑" panose="020B0503020204020204" charset="-122"/>
                <a:cs typeface="微软雅黑" panose="020B0503020204020204" charset="-122"/>
              </a:rPr>
              <a:t>5.</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冲击韧度</a:t>
            </a:r>
            <a:endParaRPr lang="zh-CN" sz="1900" b="0" dirty="0">
              <a:solidFill>
                <a:srgbClr val="000000"/>
              </a:solidFill>
              <a:ea typeface="宋体" panose="02010600030101010101" pitchFamily="2" charset="-122"/>
            </a:endParaRPr>
          </a:p>
          <a:p>
            <a:pPr indent="266700"/>
            <a:r>
              <a:rPr lang="en-US" altLang="zh-CN" sz="3200" b="0" dirty="0">
                <a:solidFill>
                  <a:srgbClr val="000000"/>
                </a:solidFill>
                <a:latin typeface="微软雅黑" panose="020B0503020204020204" charset="-122"/>
                <a:ea typeface="微软雅黑" panose="020B0503020204020204" charset="-122"/>
              </a:rPr>
              <a:t>    </a:t>
            </a:r>
            <a:r>
              <a:rPr lang="zh-CN" sz="3200" b="0" dirty="0">
                <a:solidFill>
                  <a:srgbClr val="000000"/>
                </a:solidFill>
                <a:latin typeface="微软雅黑" panose="020B0503020204020204" charset="-122"/>
                <a:ea typeface="微软雅黑" panose="020B0503020204020204" charset="-122"/>
              </a:rPr>
              <a:t>材料抵抗冲击载荷作用而不致破坏的能力称为冲击韧度。</a:t>
            </a:r>
            <a:endParaRPr lang="zh-CN" altLang="en-US" sz="3200" b="0" dirty="0">
              <a:solidFill>
                <a:srgbClr val="000000"/>
              </a:solidFill>
              <a:latin typeface="微软雅黑" panose="020B0503020204020204" charset="-122"/>
              <a:ea typeface="微软雅黑" panose="020B0503020204020204" charset="-122"/>
            </a:endParaRPr>
          </a:p>
        </p:txBody>
      </p:sp>
      <p:sp>
        <p:nvSpPr>
          <p:cNvPr id="21" name="文本框 20"/>
          <p:cNvSpPr txBox="1"/>
          <p:nvPr/>
        </p:nvSpPr>
        <p:spPr>
          <a:xfrm>
            <a:off x="1734820" y="2403475"/>
            <a:ext cx="8948420" cy="1076325"/>
          </a:xfrm>
          <a:prstGeom prst="rect">
            <a:avLst/>
          </a:prstGeom>
          <a:noFill/>
          <a:ln w="9525">
            <a:noFill/>
          </a:ln>
        </p:spPr>
        <p:txBody>
          <a:bodyPr wrap="square">
            <a:spAutoFit/>
          </a:bodyPr>
          <a:lstStyle/>
          <a:p>
            <a:pPr indent="0"/>
            <a:r>
              <a:rPr lang="en-US" altLang="zh-CN" sz="3200" b="0">
                <a:solidFill>
                  <a:srgbClr val="000000"/>
                </a:solidFill>
                <a:latin typeface="微软雅黑" panose="020B0503020204020204" charset="-122"/>
                <a:ea typeface="微软雅黑" panose="020B0503020204020204" charset="-122"/>
                <a:cs typeface="微软雅黑" panose="020B0503020204020204" charset="-122"/>
              </a:rPr>
              <a:t>      </a:t>
            </a:r>
            <a:r>
              <a:rPr lang="zh-CN" sz="3200" b="0">
                <a:solidFill>
                  <a:srgbClr val="000000"/>
                </a:solidFill>
                <a:latin typeface="微软雅黑" panose="020B0503020204020204" charset="-122"/>
                <a:ea typeface="微软雅黑" panose="020B0503020204020204" charset="-122"/>
                <a:cs typeface="微软雅黑" panose="020B0503020204020204" charset="-122"/>
              </a:rPr>
              <a:t>冲击韧度，用</a:t>
            </a:r>
            <a:r>
              <a:rPr lang="en-US" sz="3200" b="0">
                <a:solidFill>
                  <a:srgbClr val="000000"/>
                </a:solidFill>
                <a:latin typeface="微软雅黑" panose="020B0503020204020204" charset="-122"/>
                <a:ea typeface="微软雅黑" panose="020B0503020204020204" charset="-122"/>
                <a:cs typeface="微软雅黑" panose="020B0503020204020204" charset="-122"/>
              </a:rPr>
              <a:t>α</a:t>
            </a:r>
            <a:r>
              <a:rPr lang="en-US" sz="3200" b="0" baseline="-25000">
                <a:solidFill>
                  <a:srgbClr val="000000"/>
                </a:solidFill>
                <a:latin typeface="微软雅黑" panose="020B0503020204020204" charset="-122"/>
                <a:ea typeface="微软雅黑" panose="020B0503020204020204" charset="-122"/>
                <a:cs typeface="微软雅黑" panose="020B0503020204020204" charset="-122"/>
              </a:rPr>
              <a:t>K</a:t>
            </a:r>
            <a:r>
              <a:rPr lang="zh-CN" sz="3200" b="0">
                <a:solidFill>
                  <a:srgbClr val="000000"/>
                </a:solidFill>
                <a:latin typeface="微软雅黑" panose="020B0503020204020204" charset="-122"/>
                <a:ea typeface="微软雅黑" panose="020B0503020204020204" charset="-122"/>
                <a:cs typeface="微软雅黑" panose="020B0503020204020204" charset="-122"/>
              </a:rPr>
              <a:t>表示。冲击韧度值越大，则材料的冲击韧度越好。</a:t>
            </a:r>
            <a:endParaRPr lang="zh-CN" altLang="en-US" sz="32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2" name="图片 21"/>
          <p:cNvPicPr>
            <a:picLocks noChangeAspect="1"/>
          </p:cNvPicPr>
          <p:nvPr/>
        </p:nvPicPr>
        <p:blipFill>
          <a:blip r:embed="rId18"/>
          <a:stretch>
            <a:fillRect/>
          </a:stretch>
        </p:blipFill>
        <p:spPr>
          <a:xfrm>
            <a:off x="3534410" y="3479800"/>
            <a:ext cx="7427595" cy="2834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384300" y="1179195"/>
            <a:ext cx="9615805" cy="4523105"/>
          </a:xfrm>
          <a:prstGeom prst="rect">
            <a:avLst/>
          </a:prstGeom>
          <a:noFill/>
          <a:ln w="9525">
            <a:noFill/>
          </a:ln>
        </p:spPr>
        <p:txBody>
          <a:bodyPr wrap="square">
            <a:spAutoFit/>
          </a:bodyPr>
          <a:lstStyle/>
          <a:p>
            <a:pPr indent="279400"/>
            <a:r>
              <a:rPr lang="en-US" altLang="zh-CN" sz="3200" b="0" dirty="0">
                <a:solidFill>
                  <a:srgbClr val="000000"/>
                </a:solidFill>
                <a:latin typeface="微软雅黑" panose="020B0503020204020204" charset="-122"/>
                <a:ea typeface="微软雅黑" panose="020B0503020204020204" charset="-122"/>
              </a:rPr>
              <a:t>     </a:t>
            </a:r>
            <a:r>
              <a:rPr lang="zh-CN" sz="3200" b="0" dirty="0">
                <a:solidFill>
                  <a:srgbClr val="000000"/>
                </a:solidFill>
                <a:latin typeface="微软雅黑" panose="020B0503020204020204" charset="-122"/>
                <a:ea typeface="微软雅黑" panose="020B0503020204020204" charset="-122"/>
              </a:rPr>
              <a:t>金属材料的冲击韧度除了与成分、组织、试样的形状、尺寸和表面粗糙度等因素有关外，还受到温度的影响。</a:t>
            </a:r>
          </a:p>
          <a:p>
            <a:pPr indent="279400"/>
            <a:r>
              <a:rPr lang="zh-CN" sz="3200" b="0" dirty="0">
                <a:solidFill>
                  <a:srgbClr val="000000"/>
                </a:solidFill>
                <a:latin typeface="微软雅黑" panose="020B0503020204020204" charset="-122"/>
                <a:ea typeface="微软雅黑" panose="020B0503020204020204" charset="-122"/>
              </a:rPr>
              <a:t> </a:t>
            </a:r>
            <a:r>
              <a:rPr lang="en-US" altLang="zh-CN" sz="3200" b="0" dirty="0">
                <a:solidFill>
                  <a:srgbClr val="000000"/>
                </a:solidFill>
                <a:latin typeface="微软雅黑" panose="020B0503020204020204" charset="-122"/>
                <a:ea typeface="微软雅黑" panose="020B0503020204020204" charset="-122"/>
              </a:rPr>
              <a:t>   </a:t>
            </a:r>
            <a:r>
              <a:rPr lang="zh-CN" sz="3200" b="0" dirty="0">
                <a:solidFill>
                  <a:srgbClr val="000000"/>
                </a:solidFill>
                <a:latin typeface="微软雅黑" panose="020B0503020204020204" charset="-122"/>
                <a:ea typeface="微软雅黑" panose="020B0503020204020204" charset="-122"/>
              </a:rPr>
              <a:t>冲击韧度随温度的降低而减小，当试验温度降低到某一温度范围时，其冲击韧度急剧降低，这个温度范围称为</a:t>
            </a:r>
            <a:r>
              <a:rPr lang="zh-CN" sz="3200" b="0" dirty="0">
                <a:solidFill>
                  <a:srgbClr val="FF0000"/>
                </a:solidFill>
                <a:latin typeface="微软雅黑" panose="020B0503020204020204" charset="-122"/>
                <a:ea typeface="微软雅黑" panose="020B0503020204020204" charset="-122"/>
              </a:rPr>
              <a:t>冷脆转变温度范围</a:t>
            </a:r>
            <a:r>
              <a:rPr lang="zh-CN" sz="3200" b="0" dirty="0">
                <a:solidFill>
                  <a:srgbClr val="000000"/>
                </a:solidFill>
                <a:latin typeface="微软雅黑" panose="020B0503020204020204" charset="-122"/>
                <a:ea typeface="微软雅黑" panose="020B0503020204020204" charset="-122"/>
              </a:rPr>
              <a:t>。</a:t>
            </a:r>
          </a:p>
          <a:p>
            <a:pPr indent="279400"/>
            <a:r>
              <a:rPr lang="zh-CN" sz="3200" b="0" dirty="0">
                <a:solidFill>
                  <a:srgbClr val="000000"/>
                </a:solidFill>
                <a:latin typeface="微软雅黑" panose="020B0503020204020204" charset="-122"/>
                <a:ea typeface="微软雅黑" panose="020B0503020204020204" charset="-122"/>
              </a:rPr>
              <a:t> </a:t>
            </a:r>
            <a:r>
              <a:rPr lang="en-US" altLang="zh-CN" sz="3200" b="0" dirty="0">
                <a:solidFill>
                  <a:srgbClr val="000000"/>
                </a:solidFill>
                <a:latin typeface="微软雅黑" panose="020B0503020204020204" charset="-122"/>
                <a:ea typeface="微软雅黑" panose="020B0503020204020204" charset="-122"/>
              </a:rPr>
              <a:t>   </a:t>
            </a:r>
            <a:r>
              <a:rPr lang="zh-CN" sz="3200" b="0" dirty="0">
                <a:solidFill>
                  <a:srgbClr val="FF0000"/>
                </a:solidFill>
                <a:latin typeface="微软雅黑" panose="020B0503020204020204" charset="-122"/>
                <a:ea typeface="微软雅黑" panose="020B0503020204020204" charset="-122"/>
              </a:rPr>
              <a:t>冷脆转变温度越低，材料的低温冲击性能就越好</a:t>
            </a:r>
            <a:r>
              <a:rPr lang="zh-CN" sz="3200" b="0" dirty="0">
                <a:solidFill>
                  <a:srgbClr val="000000"/>
                </a:solidFill>
                <a:latin typeface="微软雅黑" panose="020B0503020204020204" charset="-122"/>
                <a:ea typeface="微软雅黑" panose="020B0503020204020204" charset="-122"/>
              </a:rPr>
              <a:t>，这对于在寒冷地区作业的机械和车辆的正常工作和运行具有重要意义</a:t>
            </a:r>
            <a:r>
              <a:rPr lang="zh-CN" b="0" dirty="0">
                <a:solidFill>
                  <a:srgbClr val="000000"/>
                </a:solidFill>
                <a:ea typeface="宋体" panose="02010600030101010101" pitchFamily="2" charset="-122"/>
              </a:rPr>
              <a:t>。</a:t>
            </a:r>
            <a:endParaRPr lang="zh-CN" altLang="en-US" b="0" dirty="0">
              <a:solidFill>
                <a:srgbClr val="0000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710565" y="942340"/>
            <a:ext cx="10300335" cy="5406390"/>
          </a:xfrm>
          <a:prstGeom prst="rect">
            <a:avLst/>
          </a:prstGeom>
          <a:noFill/>
          <a:ln w="9525">
            <a:noFill/>
          </a:ln>
        </p:spPr>
        <p:txBody>
          <a:bodyPr wrap="square">
            <a:spAutoFit/>
          </a:bodyPr>
          <a:lstStyle/>
          <a:p>
            <a:pPr indent="266700">
              <a:lnSpc>
                <a:spcPct val="120000"/>
              </a:lnSpc>
              <a:spcBef>
                <a:spcPts val="0"/>
              </a:spcBef>
              <a:spcAft>
                <a:spcPts val="0"/>
              </a:spcAft>
            </a:pPr>
            <a:r>
              <a:rPr lang="en-US" sz="3200" b="0" dirty="0">
                <a:solidFill>
                  <a:srgbClr val="FF0000"/>
                </a:solidFill>
                <a:latin typeface="微软雅黑" panose="020B0503020204020204" charset="-122"/>
                <a:ea typeface="微软雅黑" panose="020B0503020204020204" charset="-122"/>
                <a:cs typeface="微软雅黑" panose="020B0503020204020204" charset="-122"/>
              </a:rPr>
              <a:t>6.</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刚度</a:t>
            </a:r>
            <a:endParaRPr lang="zh-CN" sz="3200" b="0" dirty="0">
              <a:latin typeface="微软雅黑" panose="020B0503020204020204" charset="-122"/>
              <a:ea typeface="微软雅黑" panose="020B0503020204020204" charset="-122"/>
              <a:cs typeface="微软雅黑" panose="020B0503020204020204" charset="-122"/>
            </a:endParaRPr>
          </a:p>
          <a:p>
            <a:pPr indent="266700">
              <a:lnSpc>
                <a:spcPct val="120000"/>
              </a:lnSpc>
              <a:spcBef>
                <a:spcPts val="0"/>
              </a:spcBef>
              <a:spcAft>
                <a:spcPts val="0"/>
              </a:spcAft>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材料在受力</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时抵抗弹性变形的能力称为刚度，它表示材料弹性变形的难易程度。在弹性变形阶段，如果外力一样，则刚度越大，变形越小。</a:t>
            </a:r>
          </a:p>
          <a:p>
            <a:pPr indent="266700">
              <a:lnSpc>
                <a:spcPct val="120000"/>
              </a:lnSpc>
              <a:spcBef>
                <a:spcPts val="0"/>
              </a:spcBef>
              <a:spcAft>
                <a:spcPts val="0"/>
              </a:spcAft>
            </a:pPr>
            <a:r>
              <a:rPr lang="en-US" altLang="zh-CN" sz="3200" b="0" dirty="0">
                <a:solidFill>
                  <a:srgbClr val="000000"/>
                </a:solidFill>
                <a:latin typeface="微软雅黑" panose="020B0503020204020204" charset="-122"/>
                <a:ea typeface="微软雅黑" panose="020B0503020204020204" charset="-122"/>
                <a:cs typeface="微软雅黑" panose="020B0503020204020204" charset="-122"/>
              </a:rPr>
              <a:t>       </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衡量材料刚度大小的指标是弹性模量E。E为弹性变形范围内应力与应变的比值，E值越大，材料在一定应力下产生的弹性变形越小。</a:t>
            </a:r>
          </a:p>
          <a:p>
            <a:pPr indent="266700">
              <a:lnSpc>
                <a:spcPct val="120000"/>
              </a:lnSpc>
              <a:spcBef>
                <a:spcPts val="0"/>
              </a:spcBef>
              <a:spcAft>
                <a:spcPts val="0"/>
              </a:spcAft>
            </a:pPr>
            <a:r>
              <a:rPr lang="en-US" altLang="zh-CN" sz="3200" b="0" dirty="0">
                <a:solidFill>
                  <a:srgbClr val="000000"/>
                </a:solidFill>
                <a:latin typeface="微软雅黑" panose="020B0503020204020204" charset="-122"/>
                <a:ea typeface="微软雅黑" panose="020B0503020204020204" charset="-122"/>
                <a:cs typeface="微软雅黑" panose="020B0503020204020204" charset="-122"/>
              </a:rPr>
              <a:t>       </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一般</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机器零件在使用中均处于弹性状态</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对要求弹性变形小的零件，</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应</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选用E值较大</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的材料。</a:t>
            </a:r>
            <a:endParaRPr lang="zh-CN" altLang="en-US" sz="3200" b="0" dirty="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circle(in)">
                                      <p:cBhvr>
                                        <p:cTn id="26"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831975" y="942340"/>
            <a:ext cx="8910320" cy="1076325"/>
          </a:xfrm>
          <a:prstGeom prst="rect">
            <a:avLst/>
          </a:prstGeom>
          <a:noFill/>
          <a:ln w="9525">
            <a:noFill/>
          </a:ln>
        </p:spPr>
        <p:txBody>
          <a:bodyPr wrap="square">
            <a:spAutoFit/>
          </a:bodyPr>
          <a:lstStyle/>
          <a:p>
            <a:pPr indent="266700"/>
            <a:r>
              <a:rPr lang="zh-CN" sz="3200" b="0" dirty="0">
                <a:latin typeface="微软雅黑" panose="020B0503020204020204" charset="-122"/>
                <a:ea typeface="微软雅黑" panose="020B0503020204020204" charset="-122"/>
                <a:cs typeface="微软雅黑" panose="020B0503020204020204" charset="-122"/>
              </a:rPr>
              <a:t>二、金属材料的物理性能和化学性能</a:t>
            </a:r>
            <a:endParaRPr lang="en-US" sz="3200" b="0" dirty="0">
              <a:latin typeface="微软雅黑" panose="020B0503020204020204" charset="-122"/>
              <a:ea typeface="微软雅黑" panose="020B0503020204020204" charset="-122"/>
              <a:cs typeface="微软雅黑" panose="020B0503020204020204" charset="-122"/>
            </a:endParaRPr>
          </a:p>
          <a:p>
            <a:pPr indent="266700"/>
            <a:r>
              <a:rPr lang="en-US" sz="3200" b="0" dirty="0">
                <a:latin typeface="微软雅黑" panose="020B0503020204020204" charset="-122"/>
                <a:ea typeface="微软雅黑" panose="020B0503020204020204" charset="-122"/>
                <a:cs typeface="微软雅黑" panose="020B0503020204020204" charset="-122"/>
              </a:rPr>
              <a:t>1.</a:t>
            </a:r>
            <a:r>
              <a:rPr lang="zh-CN" sz="3200" b="0" dirty="0">
                <a:latin typeface="微软雅黑" panose="020B0503020204020204" charset="-122"/>
                <a:ea typeface="微软雅黑" panose="020B0503020204020204" charset="-122"/>
                <a:cs typeface="微软雅黑" panose="020B0503020204020204" charset="-122"/>
              </a:rPr>
              <a:t>金属的物理性能</a:t>
            </a:r>
            <a:endParaRPr lang="zh-CN" altLang="en-US" sz="3200" b="0"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892810" y="2152015"/>
            <a:ext cx="10276840" cy="953135"/>
          </a:xfrm>
          <a:prstGeom prst="rect">
            <a:avLst/>
          </a:prstGeom>
          <a:noFill/>
          <a:ln w="9525">
            <a:noFill/>
          </a:ln>
        </p:spPr>
        <p:txBody>
          <a:bodyPr wrap="square">
            <a:spAutoFit/>
          </a:bodyPr>
          <a:lstStyle/>
          <a:p>
            <a:pPr indent="0"/>
            <a:r>
              <a:rPr lang="zh-CN" sz="2800" b="0">
                <a:solidFill>
                  <a:srgbClr val="FF0000"/>
                </a:solidFill>
                <a:highlight>
                  <a:srgbClr val="00FF00"/>
                </a:highlight>
                <a:latin typeface="微软雅黑" panose="020B0503020204020204" charset="-122"/>
                <a:ea typeface="微软雅黑" panose="020B0503020204020204" charset="-122"/>
                <a:cs typeface="微软雅黑" panose="020B0503020204020204" charset="-122"/>
              </a:rPr>
              <a:t>（</a:t>
            </a:r>
            <a:r>
              <a:rPr lang="en-US" sz="2800" b="0">
                <a:solidFill>
                  <a:srgbClr val="FF0000"/>
                </a:solidFill>
                <a:highlight>
                  <a:srgbClr val="00FF00"/>
                </a:highlight>
                <a:latin typeface="微软雅黑" panose="020B0503020204020204" charset="-122"/>
                <a:ea typeface="微软雅黑" panose="020B0503020204020204" charset="-122"/>
                <a:cs typeface="微软雅黑" panose="020B0503020204020204" charset="-122"/>
              </a:rPr>
              <a:t>1）密度。</a:t>
            </a:r>
            <a:r>
              <a:rPr lang="zh-CN" sz="2800" b="0">
                <a:highlight>
                  <a:srgbClr val="00FF00"/>
                </a:highlight>
                <a:latin typeface="微软雅黑" panose="020B0503020204020204" charset="-122"/>
                <a:ea typeface="微软雅黑" panose="020B0503020204020204" charset="-122"/>
                <a:cs typeface="微软雅黑" panose="020B0503020204020204" charset="-122"/>
              </a:rPr>
              <a:t>金属的密度是指单位体积金属的质量，单位符号是</a:t>
            </a:r>
            <a:r>
              <a:rPr lang="en-US" sz="2800" b="0">
                <a:highlight>
                  <a:srgbClr val="00FF00"/>
                </a:highlight>
                <a:latin typeface="微软雅黑" panose="020B0503020204020204" charset="-122"/>
                <a:ea typeface="微软雅黑" panose="020B0503020204020204" charset="-122"/>
                <a:cs typeface="微软雅黑" panose="020B0503020204020204" charset="-122"/>
              </a:rPr>
              <a:t>g/cm</a:t>
            </a:r>
            <a:r>
              <a:rPr lang="en-US" sz="2800" b="0" baseline="30000">
                <a:highlight>
                  <a:srgbClr val="00FF00"/>
                </a:highlight>
                <a:latin typeface="微软雅黑" panose="020B0503020204020204" charset="-122"/>
                <a:ea typeface="微软雅黑" panose="020B0503020204020204" charset="-122"/>
                <a:cs typeface="微软雅黑" panose="020B0503020204020204" charset="-122"/>
              </a:rPr>
              <a:t>3</a:t>
            </a:r>
            <a:r>
              <a:rPr lang="zh-CN" sz="2800" b="0">
                <a:highlight>
                  <a:srgbClr val="00FF00"/>
                </a:highlight>
                <a:latin typeface="微软雅黑" panose="020B0503020204020204" charset="-122"/>
                <a:ea typeface="微软雅黑" panose="020B0503020204020204" charset="-122"/>
                <a:cs typeface="微软雅黑" panose="020B0503020204020204" charset="-122"/>
              </a:rPr>
              <a:t>。它直接关系到所制造设备的自重和效能。</a:t>
            </a:r>
            <a:endParaRPr lang="zh-CN" altLang="en-US" sz="2800" b="0">
              <a:highlight>
                <a:srgbClr val="00FF00"/>
              </a:highlight>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952500" y="3238500"/>
            <a:ext cx="10217150" cy="1383665"/>
          </a:xfrm>
          <a:prstGeom prst="rect">
            <a:avLst/>
          </a:prstGeom>
          <a:noFill/>
          <a:ln w="9525">
            <a:noFill/>
          </a:ln>
        </p:spPr>
        <p:txBody>
          <a:bodyPr wrap="square">
            <a:spAutoFit/>
          </a:bodyPr>
          <a:lstStyle/>
          <a:p>
            <a:pPr indent="0"/>
            <a:r>
              <a:rPr lang="zh-CN" altLang="en-US" sz="2800" b="0">
                <a:highlight>
                  <a:srgbClr val="00FFFF"/>
                </a:highlight>
                <a:latin typeface="微软雅黑" panose="020B0503020204020204" charset="-122"/>
                <a:ea typeface="微软雅黑" panose="020B0503020204020204" charset="-122"/>
                <a:cs typeface="微软雅黑" panose="020B0503020204020204" charset="-122"/>
              </a:rPr>
              <a:t>（</a:t>
            </a:r>
            <a:r>
              <a:rPr lang="en-US" sz="2800" b="0">
                <a:highlight>
                  <a:srgbClr val="00FFFF"/>
                </a:highlight>
                <a:latin typeface="微软雅黑" panose="020B0503020204020204" charset="-122"/>
                <a:ea typeface="微软雅黑" panose="020B0503020204020204" charset="-122"/>
                <a:cs typeface="微软雅黑" panose="020B0503020204020204" charset="-122"/>
              </a:rPr>
              <a:t>2</a:t>
            </a:r>
            <a:r>
              <a:rPr lang="zh-CN" sz="2800" b="0">
                <a:highlight>
                  <a:srgbClr val="00FFFF"/>
                </a:highlight>
                <a:latin typeface="微软雅黑" panose="020B0503020204020204" charset="-122"/>
                <a:ea typeface="微软雅黑" panose="020B0503020204020204" charset="-122"/>
                <a:cs typeface="微软雅黑" panose="020B0503020204020204" charset="-122"/>
              </a:rPr>
              <a:t>）熔点。金属在加热过程中由固体熔化为液体的温度称为熔点，常以摄氏度</a:t>
            </a:r>
            <a:r>
              <a:rPr lang="en-US" sz="2800" b="0">
                <a:highlight>
                  <a:srgbClr val="00FFFF"/>
                </a:highlight>
                <a:latin typeface="微软雅黑" panose="020B0503020204020204" charset="-122"/>
                <a:ea typeface="微软雅黑" panose="020B0503020204020204" charset="-122"/>
                <a:cs typeface="微软雅黑" panose="020B0503020204020204" charset="-122"/>
              </a:rPr>
              <a:t>(℃)</a:t>
            </a:r>
            <a:r>
              <a:rPr lang="zh-CN" sz="2800" b="0">
                <a:highlight>
                  <a:srgbClr val="00FFFF"/>
                </a:highlight>
                <a:latin typeface="微软雅黑" panose="020B0503020204020204" charset="-122"/>
                <a:ea typeface="微软雅黑" panose="020B0503020204020204" charset="-122"/>
                <a:cs typeface="微软雅黑" panose="020B0503020204020204" charset="-122"/>
              </a:rPr>
              <a:t>来表示。熔点高的金属称为难熔金属（钨、铝、钒等），可以用来制造耐高温零件。</a:t>
            </a:r>
            <a:endParaRPr lang="zh-CN" altLang="en-US" sz="2800" b="0">
              <a:highlight>
                <a:srgbClr val="00FFFF"/>
              </a:highlight>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919480" y="4792345"/>
            <a:ext cx="9864725" cy="1383665"/>
          </a:xfrm>
          <a:prstGeom prst="rect">
            <a:avLst/>
          </a:prstGeom>
          <a:noFill/>
          <a:ln w="9525">
            <a:noFill/>
          </a:ln>
        </p:spPr>
        <p:txBody>
          <a:bodyPr wrap="square">
            <a:spAutoFit/>
          </a:bodyPr>
          <a:lstStyle/>
          <a:p>
            <a:pPr indent="0"/>
            <a:r>
              <a:rPr lang="zh-CN" sz="2800" b="0">
                <a:highlight>
                  <a:srgbClr val="FF00FF"/>
                </a:highlight>
                <a:latin typeface="微软雅黑" panose="020B0503020204020204" charset="-122"/>
                <a:ea typeface="微软雅黑" panose="020B0503020204020204" charset="-122"/>
                <a:cs typeface="微软雅黑" panose="020B0503020204020204" charset="-122"/>
              </a:rPr>
              <a:t>（</a:t>
            </a:r>
            <a:r>
              <a:rPr lang="en-US" sz="2800" b="0">
                <a:highlight>
                  <a:srgbClr val="FF00FF"/>
                </a:highlight>
                <a:latin typeface="微软雅黑" panose="020B0503020204020204" charset="-122"/>
                <a:ea typeface="微软雅黑" panose="020B0503020204020204" charset="-122"/>
                <a:cs typeface="微软雅黑" panose="020B0503020204020204" charset="-122"/>
              </a:rPr>
              <a:t>3</a:t>
            </a:r>
            <a:r>
              <a:rPr lang="zh-CN" sz="2800" b="0">
                <a:highlight>
                  <a:srgbClr val="FF00FF"/>
                </a:highlight>
                <a:latin typeface="微软雅黑" panose="020B0503020204020204" charset="-122"/>
                <a:ea typeface="微软雅黑" panose="020B0503020204020204" charset="-122"/>
                <a:cs typeface="微软雅黑" panose="020B0503020204020204" charset="-122"/>
              </a:rPr>
              <a:t>）导电性。金属能够传导电流的性能称为导电性。所有金属都是导电体，其中以银的导电性最好，其次是铜和铝，而且铜、铝价格较低，因此工业上常用纯铜、纯铝作为导电材料。</a:t>
            </a:r>
            <a:endParaRPr lang="zh-CN" altLang="en-US" sz="2800" b="0">
              <a:highlight>
                <a:srgbClr val="FF00FF"/>
              </a:highlight>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fade">
                                      <p:cBhvr>
                                        <p:cTn id="26" dur="500"/>
                                        <p:tgtEl>
                                          <p:spTgt spid="10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21"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541145" y="942340"/>
            <a:ext cx="9804400" cy="5128895"/>
          </a:xfrm>
          <a:prstGeom prst="rect">
            <a:avLst/>
          </a:prstGeom>
          <a:noFill/>
          <a:ln w="9525">
            <a:noFill/>
          </a:ln>
        </p:spPr>
        <p:txBody>
          <a:bodyPr wrap="square">
            <a:spAutoFit/>
          </a:bodyPr>
          <a:lstStyle/>
          <a:p>
            <a:pPr indent="266700">
              <a:lnSpc>
                <a:spcPct val="130000"/>
              </a:lnSpc>
              <a:spcBef>
                <a:spcPts val="0"/>
              </a:spcBef>
              <a:spcAft>
                <a:spcPts val="0"/>
              </a:spcAft>
            </a:pPr>
            <a:r>
              <a:rPr lang="en-US" altLang="zh-CN" sz="2800" b="0" dirty="0">
                <a:highlight>
                  <a:srgbClr val="00FF00"/>
                </a:highlight>
                <a:latin typeface="微软雅黑" panose="020B0503020204020204" charset="-122"/>
                <a:ea typeface="微软雅黑" panose="020B0503020204020204" charset="-122"/>
                <a:cs typeface="微软雅黑" panose="020B0503020204020204" charset="-122"/>
              </a:rPr>
              <a:t>    </a:t>
            </a:r>
            <a:r>
              <a:rPr lang="zh-CN" sz="2800" b="0" dirty="0">
                <a:highlight>
                  <a:srgbClr val="00FF00"/>
                </a:highlight>
                <a:latin typeface="微软雅黑" panose="020B0503020204020204" charset="-122"/>
                <a:ea typeface="微软雅黑" panose="020B0503020204020204" charset="-122"/>
                <a:cs typeface="微软雅黑" panose="020B0503020204020204" charset="-122"/>
              </a:rPr>
              <a:t>（</a:t>
            </a:r>
            <a:r>
              <a:rPr lang="en-US" sz="2800" b="0" dirty="0">
                <a:highlight>
                  <a:srgbClr val="00FF00"/>
                </a:highlight>
                <a:latin typeface="微软雅黑" panose="020B0503020204020204" charset="-122"/>
                <a:ea typeface="微软雅黑" panose="020B0503020204020204" charset="-122"/>
                <a:cs typeface="微软雅黑" panose="020B0503020204020204" charset="-122"/>
              </a:rPr>
              <a:t>4</a:t>
            </a:r>
            <a:r>
              <a:rPr lang="zh-CN" sz="2800" b="0" dirty="0">
                <a:highlight>
                  <a:srgbClr val="00FF00"/>
                </a:highlight>
                <a:latin typeface="微软雅黑" panose="020B0503020204020204" charset="-122"/>
                <a:ea typeface="微软雅黑" panose="020B0503020204020204" charset="-122"/>
                <a:cs typeface="微软雅黑" panose="020B0503020204020204" charset="-122"/>
              </a:rPr>
              <a:t>）导热性。金属传导热量的性能称为导热性。</a:t>
            </a:r>
            <a:r>
              <a:rPr lang="zh-CN" sz="2800" b="0" dirty="0">
                <a:solidFill>
                  <a:srgbClr val="000000"/>
                </a:solidFill>
                <a:highlight>
                  <a:srgbClr val="00FF00"/>
                </a:highlight>
                <a:latin typeface="微软雅黑" panose="020B0503020204020204" charset="-122"/>
                <a:ea typeface="微软雅黑" panose="020B0503020204020204" charset="-122"/>
                <a:cs typeface="微软雅黑" panose="020B0503020204020204" charset="-122"/>
              </a:rPr>
              <a:t>所有金属都是导热体，其中以银的导热性最好，铜、铝次之。</a:t>
            </a:r>
          </a:p>
          <a:p>
            <a:pPr indent="266700">
              <a:lnSpc>
                <a:spcPct val="130000"/>
              </a:lnSpc>
              <a:spcBef>
                <a:spcPts val="0"/>
              </a:spcBef>
              <a:spcAft>
                <a:spcPts val="0"/>
              </a:spcAft>
            </a:pPr>
            <a:endParaRPr lang="zh-CN" altLang="zh-CN" sz="2800" b="0" dirty="0">
              <a:solidFill>
                <a:srgbClr val="000000"/>
              </a:solidFill>
              <a:highlight>
                <a:srgbClr val="00FF00"/>
              </a:highlight>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altLang="zh-CN" sz="2800" b="0" dirty="0">
                <a:highlight>
                  <a:srgbClr val="00FFFF"/>
                </a:highlight>
                <a:latin typeface="微软雅黑" panose="020B0503020204020204" charset="-122"/>
                <a:ea typeface="微软雅黑" panose="020B0503020204020204" charset="-122"/>
                <a:cs typeface="微软雅黑" panose="020B0503020204020204" charset="-122"/>
              </a:rPr>
              <a:t>   </a:t>
            </a:r>
            <a:r>
              <a:rPr lang="zh-CN" sz="2800" b="0" dirty="0">
                <a:highlight>
                  <a:srgbClr val="00FFFF"/>
                </a:highlight>
                <a:latin typeface="微软雅黑" panose="020B0503020204020204" charset="-122"/>
                <a:ea typeface="微软雅黑" panose="020B0503020204020204" charset="-122"/>
                <a:cs typeface="微软雅黑" panose="020B0503020204020204" charset="-122"/>
              </a:rPr>
              <a:t>（</a:t>
            </a:r>
            <a:r>
              <a:rPr lang="en-US" sz="2800" b="0" dirty="0">
                <a:highlight>
                  <a:srgbClr val="00FFFF"/>
                </a:highlight>
                <a:latin typeface="微软雅黑" panose="020B0503020204020204" charset="-122"/>
                <a:ea typeface="微软雅黑" panose="020B0503020204020204" charset="-122"/>
                <a:cs typeface="微软雅黑" panose="020B0503020204020204" charset="-122"/>
              </a:rPr>
              <a:t>5</a:t>
            </a:r>
            <a:r>
              <a:rPr lang="zh-CN" sz="2800" b="0" dirty="0">
                <a:highlight>
                  <a:srgbClr val="00FFFF"/>
                </a:highlight>
                <a:latin typeface="微软雅黑" panose="020B0503020204020204" charset="-122"/>
                <a:ea typeface="微软雅黑" panose="020B0503020204020204" charset="-122"/>
                <a:cs typeface="微软雅黑" panose="020B0503020204020204" charset="-122"/>
              </a:rPr>
              <a:t>）热膨胀性。</a:t>
            </a:r>
            <a:r>
              <a:rPr lang="zh-CN" sz="2800" b="0" dirty="0">
                <a:solidFill>
                  <a:srgbClr val="000000"/>
                </a:solidFill>
                <a:highlight>
                  <a:srgbClr val="00FFFF"/>
                </a:highlight>
                <a:latin typeface="微软雅黑" panose="020B0503020204020204" charset="-122"/>
                <a:ea typeface="微软雅黑" panose="020B0503020204020204" charset="-122"/>
                <a:cs typeface="微软雅黑" panose="020B0503020204020204" charset="-122"/>
              </a:rPr>
              <a:t>金属在温度升高时体积胀大的现象称为热膨胀性。</a:t>
            </a:r>
            <a:r>
              <a:rPr lang="zh-CN" sz="2800" b="0" dirty="0">
                <a:highlight>
                  <a:srgbClr val="00FFFF"/>
                </a:highlight>
                <a:latin typeface="微软雅黑" panose="020B0503020204020204" charset="-122"/>
                <a:ea typeface="微软雅黑" panose="020B0503020204020204" charset="-122"/>
                <a:cs typeface="微软雅黑" panose="020B0503020204020204" charset="-122"/>
              </a:rPr>
              <a:t>在实际工作中，考虑热膨胀性的地方颇多。</a:t>
            </a:r>
          </a:p>
          <a:p>
            <a:pPr indent="266700">
              <a:lnSpc>
                <a:spcPct val="130000"/>
              </a:lnSpc>
              <a:spcBef>
                <a:spcPts val="0"/>
              </a:spcBef>
              <a:spcAft>
                <a:spcPts val="0"/>
              </a:spcAft>
            </a:pP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altLang="zh-CN" sz="2800" b="0" dirty="0">
                <a:highlight>
                  <a:srgbClr val="FF00FF"/>
                </a:highlight>
                <a:latin typeface="微软雅黑" panose="020B0503020204020204" charset="-122"/>
                <a:ea typeface="微软雅黑" panose="020B0503020204020204" charset="-122"/>
                <a:cs typeface="微软雅黑" panose="020B0503020204020204" charset="-122"/>
              </a:rPr>
              <a:t>     </a:t>
            </a:r>
            <a:r>
              <a:rPr lang="zh-CN" sz="2800" b="0" dirty="0">
                <a:highlight>
                  <a:srgbClr val="FF00FF"/>
                </a:highlight>
                <a:latin typeface="微软雅黑" panose="020B0503020204020204" charset="-122"/>
                <a:ea typeface="微软雅黑" panose="020B0503020204020204" charset="-122"/>
                <a:cs typeface="微软雅黑" panose="020B0503020204020204" charset="-122"/>
              </a:rPr>
              <a:t>（</a:t>
            </a:r>
            <a:r>
              <a:rPr lang="en-US" sz="2800" b="0" dirty="0">
                <a:highlight>
                  <a:srgbClr val="FF00FF"/>
                </a:highlight>
                <a:latin typeface="微软雅黑" panose="020B0503020204020204" charset="-122"/>
                <a:ea typeface="微软雅黑" panose="020B0503020204020204" charset="-122"/>
                <a:cs typeface="微软雅黑" panose="020B0503020204020204" charset="-122"/>
              </a:rPr>
              <a:t>6</a:t>
            </a:r>
            <a:r>
              <a:rPr lang="zh-CN" sz="2800" b="0" dirty="0">
                <a:highlight>
                  <a:srgbClr val="FF00FF"/>
                </a:highlight>
                <a:latin typeface="微软雅黑" panose="020B0503020204020204" charset="-122"/>
                <a:ea typeface="微软雅黑" panose="020B0503020204020204" charset="-122"/>
                <a:cs typeface="微软雅黑" panose="020B0503020204020204" charset="-122"/>
              </a:rPr>
              <a:t>）磁性。金属在磁场中被磁化而呈现磁性强弱的性能称为磁性。</a:t>
            </a:r>
            <a:r>
              <a:rPr lang="zh-CN" sz="2800" b="0" dirty="0">
                <a:solidFill>
                  <a:srgbClr val="000000"/>
                </a:solidFill>
                <a:highlight>
                  <a:srgbClr val="FF00FF"/>
                </a:highlight>
                <a:latin typeface="微软雅黑" panose="020B0503020204020204" charset="-122"/>
                <a:ea typeface="微软雅黑" panose="020B0503020204020204" charset="-122"/>
                <a:cs typeface="微软雅黑" panose="020B0503020204020204" charset="-122"/>
              </a:rPr>
              <a:t>在检修时，利用钢铁能被磁化的特性，还可以进行电磁探伤，检查机车车辆各种零件表面是否存在裂纹等缺陷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b="0" dirty="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014095" y="942340"/>
            <a:ext cx="10383520" cy="5210810"/>
          </a:xfrm>
          <a:prstGeom prst="rect">
            <a:avLst/>
          </a:prstGeom>
          <a:noFill/>
          <a:ln w="9525">
            <a:noFill/>
          </a:ln>
        </p:spPr>
        <p:txBody>
          <a:bodyPr wrap="square">
            <a:spAutoFit/>
          </a:bodyPr>
          <a:lstStyle/>
          <a:p>
            <a:pPr indent="266700">
              <a:lnSpc>
                <a:spcPct val="130000"/>
              </a:lnSpc>
              <a:spcBef>
                <a:spcPts val="0"/>
              </a:spcBef>
              <a:spcAft>
                <a:spcPts val="0"/>
              </a:spcAft>
            </a:pPr>
            <a:r>
              <a:rPr lang="en-US" sz="3200" b="0" dirty="0">
                <a:latin typeface="微软雅黑" panose="020B0503020204020204" charset="-122"/>
                <a:ea typeface="微软雅黑" panose="020B0503020204020204" charset="-122"/>
                <a:cs typeface="微软雅黑" panose="020B0503020204020204" charset="-122"/>
              </a:rPr>
              <a:t>2.</a:t>
            </a:r>
            <a:r>
              <a:rPr lang="zh-CN" sz="3200" b="0" dirty="0">
                <a:latin typeface="微软雅黑" panose="020B0503020204020204" charset="-122"/>
                <a:ea typeface="微软雅黑" panose="020B0503020204020204" charset="-122"/>
                <a:cs typeface="微软雅黑" panose="020B0503020204020204" charset="-122"/>
              </a:rPr>
              <a:t>金属材料的化学性能</a:t>
            </a:r>
          </a:p>
          <a:p>
            <a:pPr indent="266700">
              <a:lnSpc>
                <a:spcPct val="130000"/>
              </a:lnSpc>
              <a:spcBef>
                <a:spcPts val="0"/>
              </a:spcBef>
              <a:spcAft>
                <a:spcPts val="0"/>
              </a:spcAft>
            </a:pPr>
            <a:r>
              <a:rPr lang="en-US" altLang="zh-CN" sz="3200" b="0" dirty="0">
                <a:solidFill>
                  <a:srgbClr val="FF0000"/>
                </a:solidFill>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1）耐腐蚀性。</a:t>
            </a:r>
            <a:r>
              <a:rPr lang="zh-CN" sz="3200" b="0" dirty="0">
                <a:latin typeface="微软雅黑" panose="020B0503020204020204" charset="-122"/>
                <a:ea typeface="微软雅黑" panose="020B0503020204020204" charset="-122"/>
                <a:cs typeface="微软雅黑" panose="020B0503020204020204" charset="-122"/>
              </a:rPr>
              <a:t>金属在常温下抵抗氧、水及其他化学介质腐蚀破坏作用的能力，称为耐腐蚀性。</a:t>
            </a:r>
          </a:p>
          <a:p>
            <a:pPr indent="266700">
              <a:lnSpc>
                <a:spcPct val="130000"/>
              </a:lnSpc>
              <a:spcBef>
                <a:spcPts val="0"/>
              </a:spcBef>
              <a:spcAft>
                <a:spcPts val="0"/>
              </a:spcAft>
            </a:pPr>
            <a:r>
              <a:rPr lang="en-US" altLang="zh-CN" sz="3200" b="0" dirty="0">
                <a:solidFill>
                  <a:srgbClr val="FF0000"/>
                </a:solidFill>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2）抗氧化性</a:t>
            </a:r>
            <a:r>
              <a:rPr lang="zh-CN" sz="3200" b="0" dirty="0">
                <a:latin typeface="微软雅黑" panose="020B0503020204020204" charset="-122"/>
                <a:ea typeface="微软雅黑" panose="020B0503020204020204" charset="-122"/>
                <a:cs typeface="微软雅黑" panose="020B0503020204020204" charset="-122"/>
              </a:rPr>
              <a:t>。金属在加热时抵抗氧化作用的能力，称为抗氧化性。金属的氧化随温度升高而加速，氧化比较严重。常采取措施避免金属材料发生氧化。</a:t>
            </a:r>
          </a:p>
          <a:p>
            <a:pPr indent="266700">
              <a:lnSpc>
                <a:spcPct val="130000"/>
              </a:lnSpc>
              <a:spcBef>
                <a:spcPts val="0"/>
              </a:spcBef>
              <a:spcAft>
                <a:spcPts val="0"/>
              </a:spcAft>
            </a:pPr>
            <a:r>
              <a:rPr lang="en-US" altLang="zh-CN" sz="3200" b="0" dirty="0">
                <a:solidFill>
                  <a:srgbClr val="FF0000"/>
                </a:solidFill>
                <a:latin typeface="微软雅黑" panose="020B0503020204020204" charset="-122"/>
                <a:ea typeface="微软雅黑" panose="020B0503020204020204" charset="-122"/>
                <a:cs typeface="微软雅黑" panose="020B0503020204020204" charset="-122"/>
              </a:rPr>
              <a:t>     </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3</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）化学稳定性</a:t>
            </a:r>
            <a:r>
              <a:rPr lang="zh-CN" sz="3200" b="0" dirty="0">
                <a:latin typeface="微软雅黑" panose="020B0503020204020204" charset="-122"/>
                <a:ea typeface="微软雅黑" panose="020B0503020204020204" charset="-122"/>
                <a:cs typeface="微软雅黑" panose="020B0503020204020204" charset="-122"/>
              </a:rPr>
              <a:t>。化学稳定性是金属的耐腐蚀性与抗氧化性的总称。金属在高温下的化学稳定性称为热稳定性。</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wheel(1)">
                                      <p:cBhvr>
                                        <p:cTn id="26"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407795" y="942340"/>
            <a:ext cx="9744710" cy="2306955"/>
          </a:xfrm>
          <a:prstGeom prst="rect">
            <a:avLst/>
          </a:prstGeom>
          <a:noFill/>
          <a:ln w="9525">
            <a:noFill/>
          </a:ln>
        </p:spPr>
        <p:txBody>
          <a:bodyPr wrap="square">
            <a:spAutoFit/>
          </a:bodyPr>
          <a:lstStyle/>
          <a:p>
            <a:pPr indent="266700">
              <a:lnSpc>
                <a:spcPct val="150000"/>
              </a:lnSpc>
            </a:pPr>
            <a:r>
              <a:rPr lang="en-US" altLang="zh-CN" sz="3200" b="0" dirty="0">
                <a:latin typeface="微软雅黑" panose="020B0503020204020204" charset="-122"/>
                <a:ea typeface="微软雅黑" panose="020B0503020204020204" charset="-122"/>
              </a:rPr>
              <a:t>    </a:t>
            </a:r>
            <a:r>
              <a:rPr lang="zh-CN" sz="3200" b="0" dirty="0">
                <a:latin typeface="微软雅黑" panose="020B0503020204020204" charset="-122"/>
                <a:ea typeface="微软雅黑" panose="020B0503020204020204" charset="-122"/>
              </a:rPr>
              <a:t>三、金属材料的工艺性能</a:t>
            </a:r>
          </a:p>
          <a:p>
            <a:pPr indent="266700">
              <a:lnSpc>
                <a:spcPct val="150000"/>
              </a:lnSpc>
            </a:pPr>
            <a:r>
              <a:rPr lang="en-US" altLang="zh-CN" sz="3200" b="0" dirty="0">
                <a:latin typeface="微软雅黑" panose="020B0503020204020204" charset="-122"/>
                <a:ea typeface="微软雅黑" panose="020B0503020204020204" charset="-122"/>
              </a:rPr>
              <a:t>    </a:t>
            </a:r>
            <a:r>
              <a:rPr lang="zh-CN" sz="3200" b="0" dirty="0">
                <a:latin typeface="微软雅黑" panose="020B0503020204020204" charset="-122"/>
                <a:ea typeface="微软雅黑" panose="020B0503020204020204" charset="-122"/>
              </a:rPr>
              <a:t>工艺性能是指金属材料是否易于加工成形等，分为</a:t>
            </a:r>
            <a:r>
              <a:rPr lang="zh-CN" sz="3200" b="0" dirty="0">
                <a:solidFill>
                  <a:srgbClr val="FF0000"/>
                </a:solidFill>
                <a:latin typeface="微软雅黑" panose="020B0503020204020204" charset="-122"/>
                <a:ea typeface="微软雅黑" panose="020B0503020204020204" charset="-122"/>
              </a:rPr>
              <a:t>铸造性能、锻压性能、焊接性能和切削加工性能</a:t>
            </a:r>
            <a:r>
              <a:rPr lang="zh-CN" sz="3200" b="0" dirty="0">
                <a:latin typeface="微软雅黑" panose="020B0503020204020204" charset="-122"/>
                <a:ea typeface="微软雅黑" panose="020B0503020204020204" charset="-122"/>
              </a:rPr>
              <a:t>等。</a:t>
            </a:r>
            <a:endParaRPr lang="zh-CN" altLang="en-US" sz="3200" b="0" dirty="0">
              <a:latin typeface="微软雅黑" panose="020B0503020204020204" charset="-122"/>
              <a:ea typeface="微软雅黑" panose="020B0503020204020204" charset="-122"/>
            </a:endParaRPr>
          </a:p>
        </p:txBody>
      </p:sp>
      <p:sp>
        <p:nvSpPr>
          <p:cNvPr id="3" name="文本框 2"/>
          <p:cNvSpPr txBox="1"/>
          <p:nvPr/>
        </p:nvSpPr>
        <p:spPr>
          <a:xfrm>
            <a:off x="1249680" y="3142615"/>
            <a:ext cx="9902825" cy="3046095"/>
          </a:xfrm>
          <a:prstGeom prst="rect">
            <a:avLst/>
          </a:prstGeom>
          <a:noFill/>
          <a:ln w="9525">
            <a:noFill/>
          </a:ln>
        </p:spPr>
        <p:txBody>
          <a:bodyPr wrap="square">
            <a:spAutoFit/>
          </a:bodyPr>
          <a:lstStyle/>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1.</a:t>
            </a:r>
            <a:r>
              <a:rPr lang="zh-CN" sz="3200" b="0" dirty="0">
                <a:latin typeface="微软雅黑" panose="020B0503020204020204" charset="-122"/>
                <a:ea typeface="微软雅黑" panose="020B0503020204020204" charset="-122"/>
                <a:cs typeface="微软雅黑" panose="020B0503020204020204" charset="-122"/>
              </a:rPr>
              <a:t>铸造性能</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铸造性能是指金属</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能否用铸造方法制造出优良的铸件的性能</a:t>
            </a:r>
            <a:r>
              <a:rPr lang="zh-CN" sz="3200" b="0" dirty="0">
                <a:latin typeface="微软雅黑" panose="020B0503020204020204" charset="-122"/>
                <a:ea typeface="微软雅黑" panose="020B0503020204020204" charset="-122"/>
                <a:cs typeface="微软雅黑" panose="020B0503020204020204" charset="-122"/>
              </a:rPr>
              <a:t>，它包括金属的液态流动性、冷却时的收缩率和偏析倾向等。</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120775" y="1028700"/>
            <a:ext cx="9979025" cy="5477510"/>
          </a:xfrm>
          <a:prstGeom prst="rect">
            <a:avLst/>
          </a:prstGeom>
          <a:noFill/>
          <a:ln w="9525">
            <a:noFill/>
          </a:ln>
        </p:spPr>
        <p:txBody>
          <a:bodyPr wrap="square">
            <a:spAutoFit/>
          </a:bodyPr>
          <a:lstStyle/>
          <a:p>
            <a:pPr indent="266700">
              <a:lnSpc>
                <a:spcPct val="125000"/>
              </a:lnSpc>
              <a:spcBef>
                <a:spcPts val="0"/>
              </a:spcBef>
              <a:spcAft>
                <a:spcPts val="0"/>
              </a:spcAft>
            </a:pPr>
            <a:r>
              <a:rPr lang="en-US" sz="2800" b="0" dirty="0">
                <a:solidFill>
                  <a:srgbClr val="FF0000"/>
                </a:solidFill>
                <a:latin typeface="微软雅黑" panose="020B0503020204020204" charset="-122"/>
                <a:ea typeface="微软雅黑" panose="020B0503020204020204" charset="-122"/>
                <a:cs typeface="微软雅黑" panose="020B0503020204020204" charset="-122"/>
              </a:rPr>
              <a:t>2.</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锻压性能</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金属能否用锻造方法制造优良锻件的性能叫做锻压性能。塑性好的材料，锻压性能好。铸铁是脆性材料，不能锻造。</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sz="2800" b="0" dirty="0">
                <a:solidFill>
                  <a:srgbClr val="FF0000"/>
                </a:solidFill>
                <a:latin typeface="微软雅黑" panose="020B0503020204020204" charset="-122"/>
                <a:ea typeface="微软雅黑" panose="020B0503020204020204" charset="-122"/>
                <a:cs typeface="微软雅黑" panose="020B0503020204020204" charset="-122"/>
              </a:rPr>
              <a:t>3.</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焊接性能</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金属能否用一般焊接方法焊成优良接头的性能叫做焊接性能。低碳钢的焊接性能优良，高碳钢和铸铁则较差。</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sz="2800" b="0" dirty="0">
                <a:solidFill>
                  <a:srgbClr val="FF0000"/>
                </a:solidFill>
                <a:latin typeface="微软雅黑" panose="020B0503020204020204" charset="-122"/>
                <a:ea typeface="微软雅黑" panose="020B0503020204020204" charset="-122"/>
                <a:cs typeface="微软雅黑" panose="020B0503020204020204" charset="-122"/>
              </a:rPr>
              <a:t>4.</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切削加工性能</a:t>
            </a:r>
            <a:endParaRPr lang="zh-CN" sz="2800" b="0" dirty="0">
              <a:latin typeface="微软雅黑" panose="020B0503020204020204" charset="-122"/>
              <a:ea typeface="微软雅黑" panose="020B0503020204020204" charset="-122"/>
              <a:cs typeface="微软雅黑" panose="020B0503020204020204" charset="-122"/>
            </a:endParaRPr>
          </a:p>
          <a:p>
            <a:pPr indent="266700">
              <a:lnSpc>
                <a:spcPct val="125000"/>
              </a:lnSpc>
              <a:spcBef>
                <a:spcPts val="0"/>
              </a:spcBef>
              <a:spcAft>
                <a:spcPts val="0"/>
              </a:spcAft>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金属是否容易被刀具切削的性能，叫切削加工性能。切削加工性能良好的金属材料，在切削时，切屑易折断、脱落，切削后表面光亮、切削量大、刀具寿命长。</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 name="文本框 2"/>
          <p:cNvSpPr txBox="1"/>
          <p:nvPr/>
        </p:nvSpPr>
        <p:spPr>
          <a:xfrm>
            <a:off x="1732915" y="862965"/>
            <a:ext cx="5080000" cy="1383665"/>
          </a:xfrm>
          <a:prstGeom prst="rect">
            <a:avLst/>
          </a:prstGeom>
          <a:noFill/>
          <a:ln w="9525">
            <a:noFill/>
          </a:ln>
        </p:spPr>
        <p:txBody>
          <a:bodyPr>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四、非金属材料及其性能简介</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高分子材料</a:t>
            </a:r>
            <a:endParaRPr lang="zh-CN" altLang="en-US" sz="2800" b="0"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221105" y="2275840"/>
            <a:ext cx="10090785" cy="3449955"/>
          </a:xfrm>
          <a:prstGeom prst="rect">
            <a:avLst/>
          </a:prstGeom>
          <a:noFill/>
          <a:ln w="9525">
            <a:noFill/>
          </a:ln>
        </p:spPr>
        <p:txBody>
          <a:bodyPr wrap="square">
            <a:spAutoFit/>
          </a:bodyPr>
          <a:lstStyle/>
          <a:p>
            <a:pPr indent="266700">
              <a:lnSpc>
                <a:spcPct val="130000"/>
              </a:lnSpc>
              <a:spcBef>
                <a:spcPts val="0"/>
              </a:spcBef>
              <a:spcAft>
                <a:spcPts val="0"/>
              </a:spcAft>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）高分子材料的分类</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）按用途，可分为塑料、橡胶、纤维、胶黏剂、涂料等。</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）按聚合物反应类型，可分为加聚物和缩聚物。</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）按聚合物的热行为，可分为热塑性聚合物和热固性聚合物。</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3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4</a:t>
            </a:r>
            <a:r>
              <a:rPr lang="zh-CN" sz="2800" b="0" dirty="0">
                <a:latin typeface="微软雅黑" panose="020B0503020204020204" charset="-122"/>
                <a:ea typeface="微软雅黑" panose="020B0503020204020204" charset="-122"/>
                <a:cs typeface="微软雅黑" panose="020B0503020204020204" charset="-122"/>
              </a:rPr>
              <a:t>）按主链上的化学组成，可分为碳链聚合物、杂链聚合物和元素有机聚合物。</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2000"/>
                                        <p:tgtEl>
                                          <p:spTgt spid="3"/>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ircle(in)">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775335" y="942340"/>
            <a:ext cx="10641330" cy="5262245"/>
          </a:xfrm>
          <a:prstGeom prst="rect">
            <a:avLst/>
          </a:prstGeom>
          <a:noFill/>
          <a:ln w="9525">
            <a:noFill/>
          </a:ln>
        </p:spPr>
        <p:txBody>
          <a:bodyPr wrap="square">
            <a:spAutoFit/>
          </a:bodyPr>
          <a:lstStyle/>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）高分子材料的命名</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常用的有以</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专用名称命名</a:t>
            </a:r>
            <a:r>
              <a:rPr lang="zh-CN" sz="2800" b="0" dirty="0">
                <a:latin typeface="微软雅黑" panose="020B0503020204020204" charset="-122"/>
                <a:ea typeface="微软雅黑" panose="020B0503020204020204" charset="-122"/>
                <a:cs typeface="微软雅黑" panose="020B0503020204020204" charset="-122"/>
              </a:rPr>
              <a:t>，如纤维素、蛋白质、淀粉等；</a:t>
            </a:r>
          </a:p>
          <a:p>
            <a:pPr indent="266700"/>
            <a:r>
              <a:rPr lang="zh-CN" sz="2800" b="0" dirty="0">
                <a:latin typeface="微软雅黑" panose="020B0503020204020204" charset="-122"/>
                <a:ea typeface="微软雅黑" panose="020B0503020204020204" charset="-122"/>
                <a:cs typeface="微软雅黑" panose="020B0503020204020204" charset="-122"/>
              </a:rPr>
              <a:t>有许多是商品名称，如有机玻璃（聚甲基丙烯酸甲酷）、尼龙（聚酰胺）等。</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对于加聚物，通常在其单体原料名称前加一个“聚”字即为</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高聚物名称</a:t>
            </a:r>
            <a:r>
              <a:rPr lang="zh-CN" sz="2800" b="0" dirty="0">
                <a:latin typeface="微软雅黑" panose="020B0503020204020204" charset="-122"/>
                <a:ea typeface="微软雅黑" panose="020B0503020204020204" charset="-122"/>
                <a:cs typeface="微软雅黑" panose="020B0503020204020204" charset="-122"/>
              </a:rPr>
              <a:t>，如聚乙烯、聚氯乙烯；</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对</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缩聚物</a:t>
            </a:r>
            <a:r>
              <a:rPr lang="zh-CN" sz="2800" b="0" dirty="0">
                <a:latin typeface="微软雅黑" panose="020B0503020204020204" charset="-122"/>
                <a:ea typeface="微软雅黑" panose="020B0503020204020204" charset="-122"/>
                <a:cs typeface="微软雅黑" panose="020B0503020204020204" charset="-122"/>
              </a:rPr>
              <a:t>，则在单体名称后加“树脂”或“橡胶“两字，如酚醒树脂、丁苯橡胶；此外，还有以</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英文字母表示</a:t>
            </a:r>
            <a:r>
              <a:rPr lang="zh-CN" sz="2800" b="0" dirty="0">
                <a:latin typeface="微软雅黑" panose="020B0503020204020204" charset="-122"/>
                <a:ea typeface="微软雅黑" panose="020B0503020204020204" charset="-122"/>
                <a:cs typeface="微软雅黑" panose="020B0503020204020204" charset="-122"/>
              </a:rPr>
              <a:t>的，如</a:t>
            </a:r>
            <a:r>
              <a:rPr lang="en-US" sz="2800" b="0" dirty="0">
                <a:latin typeface="微软雅黑" panose="020B0503020204020204" charset="-122"/>
                <a:ea typeface="微软雅黑" panose="020B0503020204020204" charset="-122"/>
                <a:cs typeface="微软雅黑" panose="020B0503020204020204" charset="-122"/>
              </a:rPr>
              <a:t>ABS</a:t>
            </a:r>
            <a:r>
              <a:rPr lang="zh-CN" sz="2800" b="0" dirty="0">
                <a:latin typeface="微软雅黑" panose="020B0503020204020204" charset="-122"/>
                <a:ea typeface="微软雅黑" panose="020B0503020204020204" charset="-122"/>
                <a:cs typeface="微软雅黑" panose="020B0503020204020204" charset="-122"/>
              </a:rPr>
              <a:t>等。</a:t>
            </a:r>
          </a:p>
          <a:p>
            <a:pPr indent="266700"/>
            <a:r>
              <a:rPr lang="zh-CN" sz="2800" b="0" dirty="0">
                <a:latin typeface="微软雅黑" panose="020B0503020204020204" charset="-122"/>
                <a:ea typeface="微软雅黑" panose="020B0503020204020204" charset="-122"/>
                <a:cs typeface="微软雅黑" panose="020B0503020204020204" charset="-122"/>
              </a:rPr>
              <a:t>在当前机械工业中，塑料是</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应用最广泛的高分子材料</a:t>
            </a:r>
            <a:r>
              <a:rPr lang="zh-CN" sz="2800" b="0" dirty="0">
                <a:latin typeface="微软雅黑" panose="020B0503020204020204" charset="-122"/>
                <a:ea typeface="微软雅黑" panose="020B0503020204020204" charset="-122"/>
                <a:cs typeface="微软雅黑" panose="020B0503020204020204" charset="-122"/>
              </a:rPr>
              <a:t>。</a:t>
            </a:r>
          </a:p>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）高分子材料应用</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高分子材料可作结构材料，电绝缘材料，耐腐蚀材料，减摩、耐磨、自润滑材料，密封材料，胶黏材料及各种功能材料。</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项目一 工程材料选用</a:t>
            </a:r>
            <a:endPar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项目描述</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p:cNvSpPr/>
          <p:nvPr/>
        </p:nvSpPr>
        <p:spPr>
          <a:xfrm>
            <a:off x="1407197" y="1246180"/>
            <a:ext cx="9434793" cy="5296226"/>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nSpc>
                <a:spcPct val="150000"/>
              </a:lnSpc>
            </a:pPr>
            <a:r>
              <a:rPr lang="en-US" altLang="zh-CN" sz="2400" dirty="0">
                <a:solidFill>
                  <a:srgbClr val="FFFF00"/>
                </a:solidFill>
                <a:latin typeface="+mn-ea"/>
                <a:sym typeface="+mn-ea"/>
              </a:rPr>
              <a:t>  </a:t>
            </a:r>
          </a:p>
          <a:p>
            <a:pPr indent="457200">
              <a:lnSpc>
                <a:spcPct val="150000"/>
              </a:lnSpc>
            </a:pPr>
            <a:r>
              <a:rPr lang="zh-CN" altLang="zh-CN" sz="2400" dirty="0">
                <a:solidFill>
                  <a:srgbClr val="FFFF00"/>
                </a:solidFill>
                <a:latin typeface="+mn-ea"/>
                <a:sym typeface="+mn-ea"/>
              </a:rPr>
              <a:t>材料是人类社会发展和经济建设的物质基础。机械设备上每个零部件无一不是由材料制成的，各行业的工程技术人员在设计选材、加工制造、使用维修等方面都必须要懂得工程材料选用。通过本项目的学习，可以帮助学员们工程材料选用前了解各种材料的分类，了解不同材料各自不同的特点，要了解材料的性能及为了满足现场不同场合的使用要求，如何获得材料的不同性能。</a:t>
            </a:r>
            <a:endParaRPr lang="zh-CN" altLang="zh-CN" sz="2400" dirty="0">
              <a:solidFill>
                <a:srgbClr val="FFFF00"/>
              </a:solidFill>
              <a:latin typeface="+mn-ea"/>
            </a:endParaRPr>
          </a:p>
          <a:p>
            <a:pPr indent="457200">
              <a:lnSpc>
                <a:spcPct val="150000"/>
              </a:lnSpc>
            </a:pPr>
            <a:r>
              <a:rPr lang="zh-CN" altLang="zh-CN" sz="2400" dirty="0">
                <a:solidFill>
                  <a:srgbClr val="FFFF00"/>
                </a:solidFill>
                <a:latin typeface="+mn-ea"/>
              </a:rPr>
              <a:t>。</a:t>
            </a:r>
            <a:endParaRPr lang="zh-CN" altLang="en-US" sz="2400" dirty="0">
              <a:solidFill>
                <a:srgbClr val="FFFF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407795" y="811530"/>
            <a:ext cx="9864725" cy="5346700"/>
          </a:xfrm>
          <a:prstGeom prst="rect">
            <a:avLst/>
          </a:prstGeom>
          <a:noFill/>
          <a:ln w="9525">
            <a:noFill/>
          </a:ln>
        </p:spPr>
        <p:txBody>
          <a:bodyPr wrap="square">
            <a:spAutoFit/>
          </a:bodyPr>
          <a:lstStyle/>
          <a:p>
            <a:pPr indent="266700"/>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常用工程塑料</a:t>
            </a:r>
          </a:p>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）塑料的组成</a:t>
            </a:r>
            <a:endParaRPr lang="en-US" sz="2800" b="0" dirty="0">
              <a:latin typeface="微软雅黑" panose="020B0503020204020204" charset="-122"/>
              <a:ea typeface="微软雅黑" panose="020B0503020204020204" charset="-122"/>
              <a:cs typeface="微软雅黑" panose="020B0503020204020204" charset="-122"/>
            </a:endParaRPr>
          </a:p>
          <a:p>
            <a:pPr indent="266700"/>
            <a:r>
              <a:rPr lang="en-US" sz="2800" b="0" dirty="0">
                <a:solidFill>
                  <a:srgbClr val="FF0000"/>
                </a:solidFill>
                <a:latin typeface="微软雅黑" panose="020B0503020204020204" charset="-122"/>
                <a:ea typeface="微软雅黑" panose="020B0503020204020204" charset="-122"/>
                <a:cs typeface="微软雅黑" panose="020B0503020204020204" charset="-122"/>
              </a:rPr>
              <a:t>       1)</a:t>
            </a:r>
            <a:r>
              <a:rPr lang="en-US" sz="2800" b="0" dirty="0" err="1">
                <a:solidFill>
                  <a:srgbClr val="FF0000"/>
                </a:solidFill>
                <a:latin typeface="微软雅黑" panose="020B0503020204020204" charset="-122"/>
                <a:ea typeface="微软雅黑" panose="020B0503020204020204" charset="-122"/>
                <a:cs typeface="微软雅黑" panose="020B0503020204020204" charset="-122"/>
              </a:rPr>
              <a:t>合成树脂</a:t>
            </a:r>
            <a:r>
              <a:rPr lang="en-US" sz="2800" b="0" dirty="0">
                <a:solidFill>
                  <a:srgbClr val="FF0000"/>
                </a:solidFill>
                <a:latin typeface="微软雅黑" panose="020B0503020204020204" charset="-122"/>
                <a:ea typeface="微软雅黑" panose="020B0503020204020204" charset="-122"/>
                <a:cs typeface="微软雅黑" panose="020B0503020204020204" charset="-122"/>
              </a:rPr>
              <a:t>。</a:t>
            </a:r>
            <a:r>
              <a:rPr lang="zh-CN" sz="2800" b="0" dirty="0">
                <a:latin typeface="微软雅黑" panose="020B0503020204020204" charset="-122"/>
                <a:ea typeface="微软雅黑" panose="020B0503020204020204" charset="-122"/>
                <a:cs typeface="微软雅黑" panose="020B0503020204020204" charset="-122"/>
              </a:rPr>
              <a:t>合成树脂即人工合成线型高聚物，是塑料的主要成分（约占</a:t>
            </a:r>
            <a:r>
              <a:rPr lang="en-US" sz="2800" b="0" dirty="0">
                <a:latin typeface="微软雅黑" panose="020B0503020204020204" charset="-122"/>
                <a:ea typeface="微软雅黑" panose="020B0503020204020204" charset="-122"/>
                <a:cs typeface="微软雅黑" panose="020B0503020204020204" charset="-122"/>
              </a:rPr>
              <a:t>40%~100%)</a:t>
            </a:r>
            <a:r>
              <a:rPr lang="zh-CN" sz="2800" b="0" dirty="0">
                <a:latin typeface="微软雅黑" panose="020B0503020204020204" charset="-122"/>
                <a:ea typeface="微软雅黑" panose="020B0503020204020204" charset="-122"/>
                <a:cs typeface="微软雅黑" panose="020B0503020204020204" charset="-122"/>
              </a:rPr>
              <a:t>。对塑料的性能起着决定性作用，故绝大多数塑料以树脂的名称命名。</a:t>
            </a:r>
          </a:p>
          <a:p>
            <a:pPr indent="266700">
              <a:lnSpc>
                <a:spcPct val="120000"/>
              </a:lnSpc>
              <a:spcBef>
                <a:spcPts val="0"/>
              </a:spcBef>
              <a:spcAft>
                <a:spcPts val="0"/>
              </a:spcAft>
            </a:pPr>
            <a:r>
              <a:rPr lang="en-US" sz="2800" b="0" dirty="0">
                <a:solidFill>
                  <a:srgbClr val="FF0000"/>
                </a:solidFill>
                <a:latin typeface="微软雅黑" panose="020B0503020204020204" charset="-122"/>
                <a:ea typeface="微软雅黑" panose="020B0503020204020204" charset="-122"/>
                <a:cs typeface="微软雅黑" panose="020B0503020204020204" charset="-122"/>
              </a:rPr>
              <a:t>    2)</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添加剂。</a:t>
            </a:r>
            <a:r>
              <a:rPr lang="zh-CN" sz="2800" b="0" dirty="0">
                <a:latin typeface="微软雅黑" panose="020B0503020204020204" charset="-122"/>
                <a:ea typeface="微软雅黑" panose="020B0503020204020204" charset="-122"/>
                <a:cs typeface="微软雅黑" panose="020B0503020204020204" charset="-122"/>
              </a:rPr>
              <a:t>添加剂是为改善塑料的使用性能或成形工艺性能而加入的其他辅助组分。其主要组成包括：</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①</a:t>
            </a:r>
            <a:r>
              <a:rPr lang="zh-CN" sz="2800" b="0" dirty="0">
                <a:latin typeface="微软雅黑" panose="020B0503020204020204" charset="-122"/>
                <a:ea typeface="微软雅黑" panose="020B0503020204020204" charset="-122"/>
                <a:cs typeface="微软雅黑" panose="020B0503020204020204" charset="-122"/>
              </a:rPr>
              <a:t>填充剂</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②</a:t>
            </a:r>
            <a:r>
              <a:rPr lang="zh-CN" sz="2800" b="0" dirty="0">
                <a:latin typeface="微软雅黑" panose="020B0503020204020204" charset="-122"/>
                <a:ea typeface="微软雅黑" panose="020B0503020204020204" charset="-122"/>
                <a:cs typeface="微软雅黑" panose="020B0503020204020204" charset="-122"/>
              </a:rPr>
              <a:t>增塑剂</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③</a:t>
            </a:r>
            <a:r>
              <a:rPr lang="zh-CN" sz="2800" b="0" dirty="0">
                <a:latin typeface="微软雅黑" panose="020B0503020204020204" charset="-122"/>
                <a:ea typeface="微软雅黑" panose="020B0503020204020204" charset="-122"/>
                <a:cs typeface="微软雅黑" panose="020B0503020204020204" charset="-122"/>
              </a:rPr>
              <a:t>固化剂</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20000"/>
              </a:lnSpc>
              <a:spcBef>
                <a:spcPts val="0"/>
              </a:spcBef>
              <a:spcAft>
                <a:spcPts val="0"/>
              </a:spcAft>
            </a:pPr>
            <a:r>
              <a:rPr lang="en-US" sz="2800" b="0" dirty="0">
                <a:latin typeface="微软雅黑" panose="020B0503020204020204" charset="-122"/>
                <a:ea typeface="微软雅黑" panose="020B0503020204020204" charset="-122"/>
                <a:cs typeface="微软雅黑" panose="020B0503020204020204" charset="-122"/>
              </a:rPr>
              <a:t>④</a:t>
            </a:r>
            <a:r>
              <a:rPr lang="zh-CN" sz="2800" b="0" dirty="0">
                <a:latin typeface="微软雅黑" panose="020B0503020204020204" charset="-122"/>
                <a:ea typeface="微软雅黑" panose="020B0503020204020204" charset="-122"/>
                <a:cs typeface="微软雅黑" panose="020B0503020204020204" charset="-122"/>
              </a:rPr>
              <a:t>防老化剂</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ppt_x"/>
                                          </p:val>
                                        </p:tav>
                                        <p:tav tm="100000">
                                          <p:val>
                                            <p:strVal val="#ppt_x"/>
                                          </p:val>
                                        </p:tav>
                                      </p:tavLst>
                                    </p:anim>
                                    <p:anim calcmode="lin" valueType="num">
                                      <p:cBhvr additive="base">
                                        <p:cTn id="27"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061085" y="942340"/>
            <a:ext cx="10751185" cy="334581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）塑料的分类</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）按使用范围可分为通用塑料和工程塑料和其他材料</a:t>
            </a: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大类。</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①通用塑料。</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②工程塑料。</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③特种塑料</a:t>
            </a:r>
            <a:r>
              <a:rPr lang="zh-CN" sz="2900" b="0" dirty="0">
                <a:latin typeface="Times New Roman" panose="02020603050405020304" charset="0"/>
                <a:ea typeface="宋体" panose="02010600030101010101" pitchFamily="2" charset="-122"/>
              </a:rPr>
              <a:t>。</a:t>
            </a:r>
            <a:endParaRPr lang="zh-CN" altLang="en-US" sz="2900" b="0" dirty="0">
              <a:latin typeface="Times New Roman" panose="02020603050405020304" charset="0"/>
              <a:ea typeface="宋体" panose="02010600030101010101" pitchFamily="2" charset="-122"/>
            </a:endParaRPr>
          </a:p>
        </p:txBody>
      </p:sp>
      <p:sp>
        <p:nvSpPr>
          <p:cNvPr id="3" name="文本框 2"/>
          <p:cNvSpPr txBox="1"/>
          <p:nvPr/>
        </p:nvSpPr>
        <p:spPr>
          <a:xfrm>
            <a:off x="833120" y="4421505"/>
            <a:ext cx="9579610" cy="2030095"/>
          </a:xfrm>
          <a:prstGeom prst="rect">
            <a:avLst/>
          </a:prstGeom>
          <a:noFill/>
          <a:ln w="9525">
            <a:noFill/>
          </a:ln>
        </p:spPr>
        <p:txBody>
          <a:bodyPr wrap="square">
            <a:spAutoFit/>
          </a:bodyPr>
          <a:lstStyle/>
          <a:p>
            <a:pPr indent="266700">
              <a:lnSpc>
                <a:spcPct val="150000"/>
              </a:lnSpc>
            </a:pPr>
            <a:r>
              <a:rPr lang="en-US" sz="2800" b="0">
                <a:latin typeface="微软雅黑" panose="020B0503020204020204" charset="-122"/>
                <a:ea typeface="微软雅黑" panose="020B0503020204020204" charset="-122"/>
                <a:cs typeface="微软雅黑" panose="020B0503020204020204" charset="-122"/>
              </a:rPr>
              <a:t>2</a:t>
            </a:r>
            <a:r>
              <a:rPr lang="zh-CN" sz="2800" b="0">
                <a:latin typeface="微软雅黑" panose="020B0503020204020204" charset="-122"/>
                <a:ea typeface="微软雅黑" panose="020B0503020204020204" charset="-122"/>
                <a:cs typeface="微软雅黑" panose="020B0503020204020204" charset="-122"/>
              </a:rPr>
              <a:t>）按树脂的热性能可分为热塑性塑料和热固性塑料两大类。</a:t>
            </a:r>
          </a:p>
          <a:p>
            <a:pPr indent="266700">
              <a:lnSpc>
                <a:spcPct val="150000"/>
              </a:lnSpc>
            </a:pPr>
            <a:r>
              <a:rPr lang="zh-CN" sz="2800" b="0">
                <a:latin typeface="微软雅黑" panose="020B0503020204020204" charset="-122"/>
                <a:ea typeface="微软雅黑" panose="020B0503020204020204" charset="-122"/>
                <a:cs typeface="微软雅黑" panose="020B0503020204020204" charset="-122"/>
              </a:rPr>
              <a:t>①热塑性塑料。</a:t>
            </a:r>
          </a:p>
          <a:p>
            <a:pPr indent="266700">
              <a:lnSpc>
                <a:spcPct val="150000"/>
              </a:lnSpc>
            </a:pPr>
            <a:r>
              <a:rPr lang="zh-CN" sz="2800" b="0">
                <a:latin typeface="微软雅黑" panose="020B0503020204020204" charset="-122"/>
                <a:ea typeface="微软雅黑" panose="020B0503020204020204" charset="-122"/>
                <a:cs typeface="微软雅黑" panose="020B0503020204020204" charset="-122"/>
              </a:rPr>
              <a:t>②热固性塑料。</a:t>
            </a:r>
            <a:endParaRPr lang="zh-CN" altLang="en-US"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541780" y="811530"/>
            <a:ext cx="8728710" cy="5908040"/>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）塑料的性能特点</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与</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金属材料相比</a:t>
            </a:r>
            <a:r>
              <a:rPr lang="zh-CN" sz="2800" b="0" dirty="0">
                <a:latin typeface="微软雅黑" panose="020B0503020204020204" charset="-122"/>
                <a:ea typeface="微软雅黑" panose="020B0503020204020204" charset="-122"/>
                <a:cs typeface="微软雅黑" panose="020B0503020204020204" charset="-122"/>
              </a:rPr>
              <a:t>，塑料的性能有以下特点。</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1)</a:t>
            </a:r>
            <a:r>
              <a:rPr lang="zh-CN" sz="2800" b="0" dirty="0">
                <a:latin typeface="微软雅黑" panose="020B0503020204020204" charset="-122"/>
                <a:ea typeface="微软雅黑" panose="020B0503020204020204" charset="-122"/>
                <a:cs typeface="微软雅黑" panose="020B0503020204020204" charset="-122"/>
              </a:rPr>
              <a:t>密度小、比强度高。</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2)</a:t>
            </a:r>
            <a:r>
              <a:rPr lang="zh-CN" sz="2800" b="0" dirty="0">
                <a:latin typeface="微软雅黑" panose="020B0503020204020204" charset="-122"/>
                <a:ea typeface="微软雅黑" panose="020B0503020204020204" charset="-122"/>
                <a:cs typeface="微软雅黑" panose="020B0503020204020204" charset="-122"/>
              </a:rPr>
              <a:t>化学稳定性好。</a:t>
            </a: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3)</a:t>
            </a:r>
            <a:r>
              <a:rPr lang="zh-CN" sz="2800" b="0" dirty="0">
                <a:latin typeface="微软雅黑" panose="020B0503020204020204" charset="-122"/>
                <a:ea typeface="微软雅黑" panose="020B0503020204020204" charset="-122"/>
                <a:cs typeface="微软雅黑" panose="020B0503020204020204" charset="-122"/>
              </a:rPr>
              <a:t>电绝缘性好。</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4)</a:t>
            </a:r>
            <a:r>
              <a:rPr lang="zh-CN" sz="2800" b="0" dirty="0">
                <a:latin typeface="微软雅黑" panose="020B0503020204020204" charset="-122"/>
                <a:ea typeface="微软雅黑" panose="020B0503020204020204" charset="-122"/>
                <a:cs typeface="微软雅黑" panose="020B0503020204020204" charset="-122"/>
              </a:rPr>
              <a:t>减摩、耐磨性好。</a:t>
            </a: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5)</a:t>
            </a:r>
            <a:r>
              <a:rPr lang="zh-CN" sz="2800" b="0" dirty="0">
                <a:latin typeface="微软雅黑" panose="020B0503020204020204" charset="-122"/>
                <a:ea typeface="微软雅黑" panose="020B0503020204020204" charset="-122"/>
                <a:cs typeface="微软雅黑" panose="020B0503020204020204" charset="-122"/>
              </a:rPr>
              <a:t>消声和隔热性好。</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6)</a:t>
            </a:r>
            <a:r>
              <a:rPr lang="zh-CN" sz="2800" b="0" dirty="0">
                <a:latin typeface="微软雅黑" panose="020B0503020204020204" charset="-122"/>
                <a:ea typeface="微软雅黑" panose="020B0503020204020204" charset="-122"/>
                <a:cs typeface="微软雅黑" panose="020B0503020204020204" charset="-122"/>
              </a:rPr>
              <a:t>成形加工性好。</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7)</a:t>
            </a:r>
            <a:r>
              <a:rPr lang="zh-CN" sz="2800" b="0" dirty="0">
                <a:latin typeface="微软雅黑" panose="020B0503020204020204" charset="-122"/>
                <a:ea typeface="微软雅黑" panose="020B0503020204020204" charset="-122"/>
                <a:cs typeface="微软雅黑" panose="020B0503020204020204" charset="-122"/>
              </a:rPr>
              <a:t>耐热性低。</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ppt_x"/>
                                          </p:val>
                                        </p:tav>
                                        <p:tav tm="100000">
                                          <p:val>
                                            <p:strVal val="#ppt_x"/>
                                          </p:val>
                                        </p:tav>
                                      </p:tavLst>
                                    </p:anim>
                                    <p:anim calcmode="lin" valueType="num">
                                      <p:cBhvr additive="base">
                                        <p:cTn id="27"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9"/>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10"/>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1"/>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2"/>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3"/>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4"/>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5"/>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8"/>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5"/>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6"/>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2018030" y="811530"/>
            <a:ext cx="5763895" cy="521970"/>
          </a:xfrm>
          <a:prstGeom prst="rect">
            <a:avLst/>
          </a:prstGeom>
          <a:noFill/>
          <a:ln w="9525">
            <a:noFill/>
          </a:ln>
        </p:spPr>
        <p:txBody>
          <a:bodyPr wrap="square">
            <a:spAutoFit/>
          </a:bodyPr>
          <a:lstStyle/>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4</a:t>
            </a:r>
            <a:r>
              <a:rPr lang="zh-CN" sz="2800" b="0" dirty="0">
                <a:latin typeface="微软雅黑" panose="020B0503020204020204" charset="-122"/>
                <a:ea typeface="微软雅黑" panose="020B0503020204020204" charset="-122"/>
                <a:cs typeface="微软雅黑" panose="020B0503020204020204" charset="-122"/>
              </a:rPr>
              <a:t>）塑料在机车车辆上的应用</a:t>
            </a:r>
            <a:endParaRPr lang="zh-CN" altLang="en-US" sz="2800" b="0" dirty="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4"/>
            </p:custDataLst>
          </p:nvPr>
        </p:nvGraphicFramePr>
        <p:xfrm>
          <a:off x="666750" y="1485265"/>
          <a:ext cx="10608945" cy="4632960"/>
        </p:xfrm>
        <a:graphic>
          <a:graphicData uri="http://schemas.openxmlformats.org/drawingml/2006/table">
            <a:tbl>
              <a:tblPr/>
              <a:tblGrid>
                <a:gridCol w="1362075">
                  <a:extLst>
                    <a:ext uri="{9D8B030D-6E8A-4147-A177-3AD203B41FA5}">
                      <a16:colId xmlns:a16="http://schemas.microsoft.com/office/drawing/2014/main" val="20000"/>
                    </a:ext>
                  </a:extLst>
                </a:gridCol>
                <a:gridCol w="1240155">
                  <a:extLst>
                    <a:ext uri="{9D8B030D-6E8A-4147-A177-3AD203B41FA5}">
                      <a16:colId xmlns:a16="http://schemas.microsoft.com/office/drawing/2014/main" val="20001"/>
                    </a:ext>
                  </a:extLst>
                </a:gridCol>
                <a:gridCol w="3928110">
                  <a:extLst>
                    <a:ext uri="{9D8B030D-6E8A-4147-A177-3AD203B41FA5}">
                      <a16:colId xmlns:a16="http://schemas.microsoft.com/office/drawing/2014/main" val="20002"/>
                    </a:ext>
                  </a:extLst>
                </a:gridCol>
                <a:gridCol w="4078605">
                  <a:extLst>
                    <a:ext uri="{9D8B030D-6E8A-4147-A177-3AD203B41FA5}">
                      <a16:colId xmlns:a16="http://schemas.microsoft.com/office/drawing/2014/main" val="20003"/>
                    </a:ext>
                  </a:extLst>
                </a:gridCol>
              </a:tblGrid>
              <a:tr h="173355">
                <a:tc>
                  <a:txBody>
                    <a:bodyPr/>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塑料名称</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符号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性能</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8795">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聚乙烯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PE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质地坚硬，耐寒性好，化学稳定性高，吸水性小、电气性能好才虽度低，热变形温度</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化工设备上的零，水底电线电缆绝缘层，无线电支架，食品容器，包装袋，可代替钢和不锈钢</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64870">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聚甲酸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POM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有很高的刚性、硬度、拉伸强度．优良的耐疲劳性和减摩性，吸水性低，尺寸稳定，有较小的蠕变性，较好的电绝缘性。但密度较大，耐酸性和阻燃性不够理想</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可代替金属制作各种结构零部件，如汽车工业中各种轴承、齿轮、汽车钢板、弹簧衬套等</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91515">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聚碳酸酯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PC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密度较小，具有优异的冲击韧度，耐热性及尺寸稳定性好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在电气、机械、建筑、医疗等方面有广泛的应用，如制造高压蒸汽下蒸煮消毒的医疗手术器械和人工内脏</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ppt_x"/>
                                          </p:val>
                                        </p:tav>
                                        <p:tav tm="100000">
                                          <p:val>
                                            <p:strVal val="#ppt_x"/>
                                          </p:val>
                                        </p:tav>
                                      </p:tavLst>
                                    </p:anim>
                                    <p:anim calcmode="lin" valueType="num">
                                      <p:cBhvr additive="base">
                                        <p:cTn id="27" dur="500" fill="hold"/>
                                        <p:tgtEl>
                                          <p:spTgt spid="10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34</a:t>
            </a:fld>
            <a:endParaRPr lang="zh-CN" altLang="en-US"/>
          </a:p>
        </p:txBody>
      </p:sp>
      <p:graphicFrame>
        <p:nvGraphicFramePr>
          <p:cNvPr id="3" name="表格 2"/>
          <p:cNvGraphicFramePr/>
          <p:nvPr/>
        </p:nvGraphicFramePr>
        <p:xfrm>
          <a:off x="825500" y="811530"/>
          <a:ext cx="10751820" cy="5486400"/>
        </p:xfrm>
        <a:graphic>
          <a:graphicData uri="http://schemas.openxmlformats.org/drawingml/2006/table">
            <a:tbl>
              <a:tblPr/>
              <a:tblGrid>
                <a:gridCol w="1269365">
                  <a:extLst>
                    <a:ext uri="{9D8B030D-6E8A-4147-A177-3AD203B41FA5}">
                      <a16:colId xmlns:a16="http://schemas.microsoft.com/office/drawing/2014/main" val="20000"/>
                    </a:ext>
                  </a:extLst>
                </a:gridCol>
                <a:gridCol w="861695">
                  <a:extLst>
                    <a:ext uri="{9D8B030D-6E8A-4147-A177-3AD203B41FA5}">
                      <a16:colId xmlns:a16="http://schemas.microsoft.com/office/drawing/2014/main" val="20001"/>
                    </a:ext>
                  </a:extLst>
                </a:gridCol>
                <a:gridCol w="5074920">
                  <a:extLst>
                    <a:ext uri="{9D8B030D-6E8A-4147-A177-3AD203B41FA5}">
                      <a16:colId xmlns:a16="http://schemas.microsoft.com/office/drawing/2014/main" val="20002"/>
                    </a:ext>
                  </a:extLst>
                </a:gridCol>
                <a:gridCol w="3545840">
                  <a:extLst>
                    <a:ext uri="{9D8B030D-6E8A-4147-A177-3AD203B41FA5}">
                      <a16:colId xmlns:a16="http://schemas.microsoft.com/office/drawing/2014/main" val="20003"/>
                    </a:ext>
                  </a:extLst>
                </a:gridCol>
              </a:tblGrid>
              <a:tr h="1732280">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ABS树脂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dirty="0">
                          <a:latin typeface="宋体" panose="02010600030101010101" pitchFamily="2" charset="-122"/>
                          <a:ea typeface="宋体" panose="02010600030101010101" pitchFamily="2" charset="-122"/>
                          <a:cs typeface="宋体" panose="02010600030101010101" pitchFamily="2" charset="-122"/>
                        </a:rPr>
                        <a:t>ABS</a:t>
                      </a: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具有坚韧、硬质、刚性的特征，良好的耐磨性、耐腐蚀性。低温抗冲击性好，使用温度范围-40～lOO℃,易于成型和机械加工。但在有机溶剂中，能溶解、溶胀或应力开裂</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在机械工业中，用来制造齿轮、轴承、点击及各类仪表外壳等。在汽车工业中可制作挡泥板、扶手、加热器以及转向盘等。此外，也可制作纺织器材、电气零件、乐器、家具等</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55065">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有机玻璃</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PMMA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优良的透光性、耐电弧性。但机械强度一般．表面硬度低</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在飞机、汽车上作为透明的窗玻璃罩盖，在建筑、电气、机械等领域可制造光学仪器、电器、医疗器械、高压电流断</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31645">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环氧树脂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EP </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a:latin typeface="宋体" panose="02010600030101010101" pitchFamily="2" charset="-122"/>
                          <a:ea typeface="宋体" panose="02010600030101010101" pitchFamily="2" charset="-122"/>
                          <a:cs typeface="宋体" panose="02010600030101010101" pitchFamily="2" charset="-122"/>
                        </a:rPr>
                        <a:t>环氧树脂本身为热性树脂，但在各种固化剂作用下，能交联而变线型为体型结构。其强度较高，韧性较好，具有优良的绝缘性能，尺寸稳定性及化学稳定性好，耐寒耐热，可在-80～155°C温度范围内长期工作</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ts val="2380"/>
                        </a:lnSpc>
                        <a:buNone/>
                      </a:pPr>
                      <a:r>
                        <a:rPr lang="en-US" sz="2400" b="0" dirty="0" err="1">
                          <a:latin typeface="宋体" panose="02010600030101010101" pitchFamily="2" charset="-122"/>
                          <a:ea typeface="宋体" panose="02010600030101010101" pitchFamily="2" charset="-122"/>
                          <a:cs typeface="宋体" panose="02010600030101010101" pitchFamily="2" charset="-122"/>
                        </a:rPr>
                        <a:t>可制作磨具、量具、电子仪表装置，以及各种复合材料。此外，环氧树脂是很好的胶黏剂</a:t>
                      </a: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212850" y="1148080"/>
            <a:ext cx="9872345" cy="5262245"/>
          </a:xfrm>
          <a:prstGeom prst="rect">
            <a:avLst/>
          </a:prstGeom>
          <a:noFill/>
          <a:ln w="9525">
            <a:noFill/>
          </a:ln>
        </p:spPr>
        <p:txBody>
          <a:bodyPr wrap="square">
            <a:spAutoFit/>
          </a:bodyPr>
          <a:lstStyle/>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3.</a:t>
            </a:r>
            <a:r>
              <a:rPr lang="zh-CN" sz="3200" b="0" dirty="0">
                <a:latin typeface="微软雅黑" panose="020B0503020204020204" charset="-122"/>
                <a:ea typeface="微软雅黑" panose="020B0503020204020204" charset="-122"/>
                <a:cs typeface="微软雅黑" panose="020B0503020204020204" charset="-122"/>
              </a:rPr>
              <a:t>橡胶材料</a:t>
            </a:r>
          </a:p>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a:t>
            </a:r>
            <a:r>
              <a:rPr lang="en-US" sz="3200" b="0" dirty="0">
                <a:latin typeface="微软雅黑" panose="020B0503020204020204" charset="-122"/>
                <a:ea typeface="微软雅黑" panose="020B0503020204020204" charset="-122"/>
                <a:cs typeface="微软雅黑" panose="020B0503020204020204" charset="-122"/>
              </a:rPr>
              <a:t>1</a:t>
            </a:r>
            <a:r>
              <a:rPr lang="zh-CN" sz="3200" b="0" dirty="0">
                <a:latin typeface="微软雅黑" panose="020B0503020204020204" charset="-122"/>
                <a:ea typeface="微软雅黑" panose="020B0503020204020204" charset="-122"/>
                <a:cs typeface="微软雅黑" panose="020B0503020204020204" charset="-122"/>
              </a:rPr>
              <a:t>）工业橡胶的组成</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橡胶是以生胶为主要原料，加入适量配合剂而制成的高分子材料。</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1</a:t>
            </a:r>
            <a:r>
              <a:rPr lang="zh-CN" sz="3200" b="0" dirty="0">
                <a:latin typeface="微软雅黑" panose="020B0503020204020204" charset="-122"/>
                <a:ea typeface="微软雅黑" panose="020B0503020204020204" charset="-122"/>
                <a:cs typeface="微软雅黑" panose="020B0503020204020204" charset="-122"/>
              </a:rPr>
              <a:t>）生胶。</a:t>
            </a: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2</a:t>
            </a:r>
            <a:r>
              <a:rPr lang="zh-CN" sz="3200" b="0" dirty="0">
                <a:latin typeface="微软雅黑" panose="020B0503020204020204" charset="-122"/>
                <a:ea typeface="微软雅黑" panose="020B0503020204020204" charset="-122"/>
                <a:cs typeface="微软雅黑" panose="020B0503020204020204" charset="-122"/>
              </a:rPr>
              <a:t>）配合剂。</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3</a:t>
            </a:r>
            <a:r>
              <a:rPr lang="zh-CN" sz="3200" b="0" dirty="0">
                <a:latin typeface="微软雅黑" panose="020B0503020204020204" charset="-122"/>
                <a:ea typeface="微软雅黑" panose="020B0503020204020204" charset="-122"/>
                <a:cs typeface="微软雅黑" panose="020B0503020204020204" charset="-122"/>
              </a:rPr>
              <a:t>）</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骨架材料。</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 name="文本框 2"/>
          <p:cNvSpPr txBox="1"/>
          <p:nvPr/>
        </p:nvSpPr>
        <p:spPr>
          <a:xfrm>
            <a:off x="942975" y="942340"/>
            <a:ext cx="10128250" cy="5175969"/>
          </a:xfrm>
          <a:prstGeom prst="rect">
            <a:avLst/>
          </a:prstGeom>
          <a:noFill/>
          <a:ln w="9525">
            <a:noFill/>
          </a:ln>
        </p:spPr>
        <p:txBody>
          <a:bodyPr wrap="square">
            <a:spAutoFit/>
          </a:bodyPr>
          <a:lstStyle/>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a:t>
            </a:r>
            <a:r>
              <a:rPr lang="en-US" sz="3200" b="0" dirty="0">
                <a:latin typeface="微软雅黑" panose="020B0503020204020204" charset="-122"/>
                <a:ea typeface="微软雅黑" panose="020B0503020204020204" charset="-122"/>
                <a:cs typeface="微软雅黑" panose="020B0503020204020204" charset="-122"/>
              </a:rPr>
              <a:t>2</a:t>
            </a:r>
            <a:r>
              <a:rPr lang="zh-CN" sz="3200" b="0" dirty="0">
                <a:latin typeface="微软雅黑" panose="020B0503020204020204" charset="-122"/>
                <a:ea typeface="微软雅黑" panose="020B0503020204020204" charset="-122"/>
                <a:cs typeface="微软雅黑" panose="020B0503020204020204" charset="-122"/>
              </a:rPr>
              <a:t>）橡胶材料的性能特点</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最大的特性是</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高弹性</a:t>
            </a:r>
            <a:r>
              <a:rPr lang="zh-CN" sz="3200" b="0" dirty="0">
                <a:latin typeface="微软雅黑" panose="020B0503020204020204" charset="-122"/>
                <a:ea typeface="微软雅黑" panose="020B0503020204020204" charset="-122"/>
                <a:cs typeface="微软雅黑" panose="020B0503020204020204" charset="-122"/>
              </a:rPr>
              <a:t>，去掉外力后能在非常短的时间内恢复到原来的形状。</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可</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吸收一部分机械能</a:t>
            </a:r>
            <a:r>
              <a:rPr lang="zh-CN" sz="3200" b="0" dirty="0">
                <a:latin typeface="微软雅黑" panose="020B0503020204020204" charset="-122"/>
                <a:ea typeface="微软雅黑" panose="020B0503020204020204" charset="-122"/>
                <a:cs typeface="微软雅黑" panose="020B0503020204020204" charset="-122"/>
              </a:rPr>
              <a:t>，并将其转变为热能。</a:t>
            </a:r>
          </a:p>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 </a:t>
            </a: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此外，橡胶还具有良好的</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耐蚀性、耐磨性、隔音性</a:t>
            </a:r>
            <a:r>
              <a:rPr lang="zh-CN" sz="3200" b="0" dirty="0">
                <a:latin typeface="微软雅黑" panose="020B0503020204020204" charset="-122"/>
                <a:ea typeface="微软雅黑" panose="020B0503020204020204" charset="-122"/>
                <a:cs typeface="微软雅黑" panose="020B0503020204020204" charset="-122"/>
              </a:rPr>
              <a:t>（橡胶越软、越厚，隔音性能越好）、</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绝缘性和足够的强度</a:t>
            </a:r>
            <a:r>
              <a:rPr lang="zh-CN" sz="3200" b="0" dirty="0">
                <a:latin typeface="微软雅黑" panose="020B0503020204020204" charset="-122"/>
                <a:ea typeface="微软雅黑" panose="020B0503020204020204" charset="-122"/>
                <a:cs typeface="微软雅黑" panose="020B0503020204020204" charset="-122"/>
              </a:rPr>
              <a:t>。</a:t>
            </a:r>
            <a:r>
              <a:rPr lang="en-US" altLang="zh-CN" sz="3200" b="0" dirty="0">
                <a:latin typeface="微软雅黑" panose="020B0503020204020204" charset="-122"/>
                <a:ea typeface="微软雅黑" panose="020B0503020204020204" charset="-122"/>
                <a:cs typeface="微软雅黑" panose="020B0503020204020204" charset="-122"/>
              </a:rPr>
              <a:t>      </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541145" y="1028700"/>
            <a:ext cx="9500870" cy="526224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）常用橡胶材料</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按原料来源不同，橡胶分为天然橡胶和合成橡胶。</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）天然橡胶。</a:t>
            </a: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）合成橡胶。应用最广泛的是丁苯橡胶、顺丁橡胶等。包括：</a:t>
            </a:r>
            <a:r>
              <a:rPr lang="zh-CN" altLang="en-US" sz="2800" b="0" dirty="0">
                <a:latin typeface="微软雅黑" panose="020B0503020204020204" charset="-122"/>
                <a:ea typeface="微软雅黑" panose="020B0503020204020204" charset="-122"/>
                <a:cs typeface="微软雅黑" panose="020B0503020204020204" charset="-122"/>
              </a:rPr>
              <a:t>①丁苯橡胶。</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altLang="en-US" sz="2800" b="0" dirty="0">
                <a:latin typeface="微软雅黑" panose="020B0503020204020204" charset="-122"/>
                <a:ea typeface="微软雅黑" panose="020B0503020204020204" charset="-122"/>
                <a:cs typeface="微软雅黑" panose="020B0503020204020204" charset="-122"/>
              </a:rPr>
              <a:t>②顺丁橡胶。</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altLang="en-US" sz="2800" b="0" dirty="0">
                <a:latin typeface="微软雅黑" panose="020B0503020204020204" charset="-122"/>
                <a:ea typeface="微软雅黑" panose="020B0503020204020204" charset="-122"/>
                <a:cs typeface="微软雅黑" panose="020B0503020204020204" charset="-122"/>
              </a:rPr>
              <a:t>③异戊橡胶。</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altLang="en-US" sz="2800" b="0" dirty="0">
                <a:latin typeface="微软雅黑" panose="020B0503020204020204" charset="-122"/>
                <a:ea typeface="微软雅黑" panose="020B0503020204020204" charset="-122"/>
                <a:cs typeface="微软雅黑" panose="020B0503020204020204" charset="-122"/>
              </a:rPr>
              <a:t>④乙丙橡胶。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wipe(down)">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541145" y="1020445"/>
            <a:ext cx="9700260" cy="526224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4</a:t>
            </a:r>
            <a:r>
              <a:rPr lang="zh-CN" sz="2800" b="0" dirty="0">
                <a:latin typeface="微软雅黑" panose="020B0503020204020204" charset="-122"/>
                <a:ea typeface="微软雅黑" panose="020B0503020204020204" charset="-122"/>
                <a:cs typeface="微软雅黑" panose="020B0503020204020204" charset="-122"/>
              </a:rPr>
              <a:t>）橡胶的应用</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橡胶在工业上应用相当广泛，可用于制作轮胎、动静态密封件、减振件、防振件、传动件、运输胶带和管道、电线、电缆和电工绝缘材料、制动件等。</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5</a:t>
            </a:r>
            <a:r>
              <a:rPr lang="zh-CN" sz="2800" b="0" dirty="0">
                <a:latin typeface="微软雅黑" panose="020B0503020204020204" charset="-122"/>
                <a:ea typeface="微软雅黑" panose="020B0503020204020204" charset="-122"/>
                <a:cs typeface="微软雅黑" panose="020B0503020204020204" charset="-122"/>
              </a:rPr>
              <a:t>）橡胶的老化</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生胶和橡胶制品，在贮存和使用过程中，会出现变色、发黏、发脆及龟裂等现象，使橡胶失去原有的性能，以致失去使用价值，</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这种现象称为橡胶的老化</a:t>
            </a:r>
            <a:r>
              <a:rPr lang="zh-CN" sz="2800" b="0" dirty="0">
                <a:latin typeface="微软雅黑" panose="020B0503020204020204" charset="-122"/>
                <a:ea typeface="微软雅黑" panose="020B0503020204020204" charset="-122"/>
                <a:cs typeface="微软雅黑" panose="020B0503020204020204" charset="-122"/>
              </a:rPr>
              <a:t>。</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wipe(down)">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377950" y="1270000"/>
            <a:ext cx="10035540" cy="3322955"/>
          </a:xfrm>
          <a:prstGeom prst="rect">
            <a:avLst/>
          </a:prstGeom>
          <a:noFill/>
          <a:ln w="9525">
            <a:noFill/>
          </a:ln>
        </p:spPr>
        <p:txBody>
          <a:bodyPr wrap="square">
            <a:spAutoFit/>
          </a:bodyPr>
          <a:lstStyle/>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4.</a:t>
            </a:r>
            <a:r>
              <a:rPr lang="zh-CN" sz="2800" b="0" dirty="0">
                <a:latin typeface="微软雅黑" panose="020B0503020204020204" charset="-122"/>
                <a:ea typeface="微软雅黑" panose="020B0503020204020204" charset="-122"/>
                <a:cs typeface="微软雅黑" panose="020B0503020204020204" charset="-122"/>
              </a:rPr>
              <a:t>胶黏剂</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胶粘剂（简称胶）是一种能将同种或不同种材料粘合在一起，并在胶接面有足够强度的物质，它能起胶接、固定、密封、浸渗、补漏和修复的作用。胶接已与铆接、焊接并列为三种主要连接工艺。</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ppt_x"/>
                                          </p:val>
                                        </p:tav>
                                        <p:tav tm="100000">
                                          <p:val>
                                            <p:strVal val="#ppt_x"/>
                                          </p:val>
                                        </p:tav>
                                      </p:tavLst>
                                    </p:anim>
                                    <p:anim calcmode="lin" valueType="num">
                                      <p:cBhvr additive="base">
                                        <p:cTn id="27"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项目一 工程材料选用</a:t>
            </a:r>
            <a:endPar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p:cNvSpPr/>
          <p:nvPr/>
        </p:nvSpPr>
        <p:spPr>
          <a:xfrm>
            <a:off x="1573704" y="626035"/>
            <a:ext cx="10180146" cy="6000316"/>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266700" algn="just">
              <a:lnSpc>
                <a:spcPts val="2800"/>
              </a:lnSpc>
            </a:pPr>
            <a:r>
              <a:rPr lang="en-US" altLang="zh-CN" sz="2400">
                <a:solidFill>
                  <a:srgbClr val="FFFF00"/>
                </a:solidFill>
                <a:latin typeface="+mn-ea"/>
                <a:sym typeface="+mn-ea"/>
              </a:rPr>
              <a:t>1</a:t>
            </a:r>
            <a:r>
              <a:rPr lang="en-US" altLang="zh-CN" sz="2400" dirty="0">
                <a:solidFill>
                  <a:srgbClr val="FFFF00"/>
                </a:solidFill>
                <a:latin typeface="+mn-ea"/>
                <a:sym typeface="+mn-ea"/>
              </a:rPr>
              <a:t>.</a:t>
            </a:r>
            <a:r>
              <a:rPr lang="zh-CN" altLang="zh-CN" sz="2400" dirty="0">
                <a:solidFill>
                  <a:srgbClr val="FFFF00"/>
                </a:solidFill>
                <a:latin typeface="+mn-ea"/>
                <a:sym typeface="+mn-ea"/>
              </a:rPr>
              <a:t>学会金属材料的力学性能；</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2.</a:t>
            </a:r>
            <a:r>
              <a:rPr lang="zh-CN" altLang="zh-CN" sz="2400" dirty="0">
                <a:solidFill>
                  <a:srgbClr val="FFFF00"/>
                </a:solidFill>
                <a:latin typeface="+mn-ea"/>
                <a:sym typeface="+mn-ea"/>
              </a:rPr>
              <a:t>了解金属材料的物理性能和化学性能；</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3.</a:t>
            </a:r>
            <a:r>
              <a:rPr lang="zh-CN" altLang="zh-CN" sz="2400" dirty="0">
                <a:solidFill>
                  <a:srgbClr val="FFFF00"/>
                </a:solidFill>
                <a:latin typeface="+mn-ea"/>
                <a:sym typeface="+mn-ea"/>
              </a:rPr>
              <a:t>掌握金属的工艺性能及了解金属材料在工程上的选用方式；</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4.</a:t>
            </a:r>
            <a:r>
              <a:rPr lang="zh-CN" altLang="zh-CN" sz="2400" dirty="0">
                <a:solidFill>
                  <a:srgbClr val="FFFF00"/>
                </a:solidFill>
                <a:latin typeface="+mn-ea"/>
                <a:sym typeface="+mn-ea"/>
              </a:rPr>
              <a:t>了解非金属材料及其性能；</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5.</a:t>
            </a:r>
            <a:r>
              <a:rPr lang="zh-CN" altLang="zh-CN" sz="2400" dirty="0">
                <a:solidFill>
                  <a:srgbClr val="FFFF00"/>
                </a:solidFill>
                <a:latin typeface="+mn-ea"/>
                <a:sym typeface="+mn-ea"/>
              </a:rPr>
              <a:t>学会钢的热处理的相关概念及掌握钢的热处理方式；</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6.</a:t>
            </a:r>
            <a:r>
              <a:rPr lang="zh-CN" altLang="zh-CN" sz="2400" dirty="0">
                <a:solidFill>
                  <a:srgbClr val="FFFF00"/>
                </a:solidFill>
                <a:latin typeface="+mn-ea"/>
                <a:sym typeface="+mn-ea"/>
              </a:rPr>
              <a:t>掌握工程上铁碳合金的选用方式；</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7.</a:t>
            </a:r>
            <a:r>
              <a:rPr lang="zh-CN" altLang="zh-CN" sz="2400" dirty="0">
                <a:solidFill>
                  <a:srgbClr val="FFFF00"/>
                </a:solidFill>
                <a:latin typeface="+mn-ea"/>
                <a:sym typeface="+mn-ea"/>
              </a:rPr>
              <a:t>掌握工程上吕、铜及其合金的使用；</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8.</a:t>
            </a:r>
            <a:r>
              <a:rPr lang="zh-CN" altLang="zh-CN" sz="2400" dirty="0">
                <a:solidFill>
                  <a:srgbClr val="FFFF00"/>
                </a:solidFill>
                <a:latin typeface="+mn-ea"/>
                <a:sym typeface="+mn-ea"/>
              </a:rPr>
              <a:t>了解滑动轴承合金的使用；</a:t>
            </a:r>
            <a:endParaRPr lang="zh-CN" altLang="zh-CN" sz="2400" dirty="0">
              <a:solidFill>
                <a:srgbClr val="FFFF00"/>
              </a:solidFill>
              <a:latin typeface="+mn-ea"/>
            </a:endParaRPr>
          </a:p>
          <a:p>
            <a:pPr indent="266700" algn="just">
              <a:lnSpc>
                <a:spcPts val="2800"/>
              </a:lnSpc>
            </a:pPr>
            <a:r>
              <a:rPr lang="en-US" altLang="zh-CN" sz="2400" dirty="0">
                <a:solidFill>
                  <a:srgbClr val="FFFF00"/>
                </a:solidFill>
                <a:latin typeface="+mn-ea"/>
                <a:sym typeface="+mn-ea"/>
              </a:rPr>
              <a:t>9.</a:t>
            </a:r>
            <a:r>
              <a:rPr lang="zh-CN" altLang="zh-CN" sz="2400" dirty="0">
                <a:solidFill>
                  <a:srgbClr val="FFFF00"/>
                </a:solidFill>
                <a:latin typeface="+mn-ea"/>
                <a:sym typeface="+mn-ea"/>
              </a:rPr>
              <a:t>通过完成本项目的学习，使学生逐步养成在工程上要从实际情况出发，全面考虑材料使用性能、工艺性能和经济性能等方面，达到合理选择工程材料的能力。</a:t>
            </a:r>
            <a:endParaRPr lang="zh-CN" altLang="zh-CN" sz="2400" dirty="0">
              <a:solidFill>
                <a:srgbClr val="FFFF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 name="文本框 2"/>
          <p:cNvSpPr txBox="1"/>
          <p:nvPr/>
        </p:nvSpPr>
        <p:spPr>
          <a:xfrm>
            <a:off x="710565" y="1365885"/>
            <a:ext cx="10582275" cy="4399915"/>
          </a:xfrm>
          <a:prstGeom prst="rect">
            <a:avLst/>
          </a:prstGeom>
          <a:noFill/>
          <a:ln w="9525">
            <a:noFill/>
          </a:ln>
        </p:spPr>
        <p:txBody>
          <a:bodyPr wrap="square">
            <a:spAutoFit/>
          </a:bodyPr>
          <a:lstStyle/>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）胶粘剂的分类</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按胶粘剂基料的化学成分：可分为有机胶粘剂和无机胶粘剂</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按主要用途分类，可分为非结构胶、结构胶、密封胶、导电胶、耐高温胶、水下胶、点焊胶、医用胶、应变片胶、压敏胶等。</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按照被胶接材料可分为金属胶粘剂和非金属胶粘剂。</a:t>
            </a:r>
          </a:p>
          <a:p>
            <a:pPr indent="266700"/>
            <a:r>
              <a:rPr lang="zh-CN" sz="2800" b="0" dirty="0">
                <a:latin typeface="微软雅黑" panose="020B0503020204020204" charset="-122"/>
                <a:ea typeface="微软雅黑" panose="020B0503020204020204" charset="-122"/>
                <a:cs typeface="微软雅黑" panose="020B0503020204020204" charset="-122"/>
              </a:rPr>
              <a:t> </a:t>
            </a:r>
            <a:r>
              <a:rPr lang="en-US" altLang="zh-CN" sz="2800" b="0" dirty="0">
                <a:latin typeface="微软雅黑" panose="020B0503020204020204" charset="-122"/>
                <a:ea typeface="微软雅黑" panose="020B0503020204020204" charset="-122"/>
                <a:cs typeface="微软雅黑" panose="020B0503020204020204" charset="-122"/>
              </a:rPr>
              <a:t>    </a:t>
            </a:r>
            <a:r>
              <a:rPr lang="zh-CN" altLang="en-US" sz="2800" b="0" dirty="0">
                <a:latin typeface="微软雅黑" panose="020B0503020204020204" charset="-122"/>
                <a:ea typeface="微软雅黑" panose="020B0503020204020204" charset="-122"/>
                <a:cs typeface="微软雅黑" panose="020B0503020204020204" charset="-122"/>
              </a:rPr>
              <a:t>按</a:t>
            </a:r>
            <a:r>
              <a:rPr lang="zh-CN" sz="2800" b="0" dirty="0">
                <a:latin typeface="微软雅黑" panose="020B0503020204020204" charset="-122"/>
                <a:ea typeface="微软雅黑" panose="020B0503020204020204" charset="-122"/>
                <a:cs typeface="微软雅黑" panose="020B0503020204020204" charset="-122"/>
              </a:rPr>
              <a:t>流变性质来分，可分为热固性胶粘剂、热塑性胶粘剂和合成橡胶胶粘剂。</a:t>
            </a:r>
          </a:p>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）胶粘条件</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胶粘剂必须能很好地浸润被胶物的表面，固化硬结后胶层应有足够的内聚力，胶粘剂与被胶物件之间有足够的粘附力。</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1370330" y="934720"/>
            <a:ext cx="9715500" cy="461581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3</a:t>
            </a:r>
            <a:r>
              <a:rPr lang="zh-CN" sz="2800" b="0" dirty="0">
                <a:latin typeface="微软雅黑" panose="020B0503020204020204" charset="-122"/>
                <a:ea typeface="微软雅黑" panose="020B0503020204020204" charset="-122"/>
                <a:cs typeface="微软雅黑" panose="020B0503020204020204" charset="-122"/>
              </a:rPr>
              <a:t>）胶粘剂的选用</a:t>
            </a:r>
          </a:p>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选用胶粘剂时，必须考虑以下儿点：</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solidFill>
                  <a:srgbClr val="FF0000"/>
                </a:solidFill>
                <a:latin typeface="微软雅黑" panose="020B0503020204020204" charset="-122"/>
                <a:ea typeface="微软雅黑" panose="020B0503020204020204" charset="-122"/>
                <a:cs typeface="微软雅黑" panose="020B0503020204020204" charset="-122"/>
              </a:rPr>
              <a:t>       1)</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胶接材料的种类和性质。</a:t>
            </a: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2)</a:t>
            </a:r>
            <a:r>
              <a:rPr lang="zh-CN" sz="2800" b="0" dirty="0">
                <a:latin typeface="微软雅黑" panose="020B0503020204020204" charset="-122"/>
                <a:ea typeface="微软雅黑" panose="020B0503020204020204" charset="-122"/>
                <a:cs typeface="微软雅黑" panose="020B0503020204020204" charset="-122"/>
              </a:rPr>
              <a:t>各种胶接结构和胶接接头所承受的载荷特点及温度、介质等环境影响因素。</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3)</a:t>
            </a:r>
            <a:r>
              <a:rPr lang="zh-CN" sz="2800" b="0" dirty="0">
                <a:latin typeface="微软雅黑" panose="020B0503020204020204" charset="-122"/>
                <a:ea typeface="微软雅黑" panose="020B0503020204020204" charset="-122"/>
                <a:cs typeface="微软雅黑" panose="020B0503020204020204" charset="-122"/>
              </a:rPr>
              <a:t>胶接的目的与用途。</a:t>
            </a:r>
            <a:endParaRPr lang="en-US" sz="28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2800" b="0" dirty="0">
                <a:latin typeface="微软雅黑" panose="020B0503020204020204" charset="-122"/>
                <a:ea typeface="微软雅黑" panose="020B0503020204020204" charset="-122"/>
                <a:cs typeface="微软雅黑" panose="020B0503020204020204" charset="-122"/>
              </a:rPr>
              <a:t>      4)</a:t>
            </a:r>
            <a:r>
              <a:rPr lang="zh-CN" sz="2800" b="0" dirty="0">
                <a:latin typeface="微软雅黑" panose="020B0503020204020204" charset="-122"/>
                <a:ea typeface="微软雅黑" panose="020B0503020204020204" charset="-122"/>
                <a:cs typeface="微软雅黑" panose="020B0503020204020204" charset="-122"/>
              </a:rPr>
              <a:t>胶粘剂的性能和使用成本。</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3" name="文本框 102"/>
          <p:cNvSpPr txBox="1"/>
          <p:nvPr/>
        </p:nvSpPr>
        <p:spPr>
          <a:xfrm>
            <a:off x="937260" y="1096327"/>
            <a:ext cx="5080000" cy="2676525"/>
          </a:xfrm>
          <a:prstGeom prst="rect">
            <a:avLst/>
          </a:prstGeom>
          <a:noFill/>
          <a:ln w="9525">
            <a:noFill/>
          </a:ln>
        </p:spPr>
        <p:txBody>
          <a:bodyPr>
            <a:spAutoFit/>
          </a:bodyPr>
          <a:lstStyle/>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4</a:t>
            </a:r>
            <a:r>
              <a:rPr lang="zh-CN" sz="2800" b="0" dirty="0">
                <a:latin typeface="微软雅黑" panose="020B0503020204020204" charset="-122"/>
                <a:ea typeface="微软雅黑" panose="020B0503020204020204" charset="-122"/>
                <a:cs typeface="微软雅黑" panose="020B0503020204020204" charset="-122"/>
              </a:rPr>
              <a:t>）胶粘剂的应用</a:t>
            </a:r>
            <a:endParaRPr lang="en-US" sz="2800" b="0" dirty="0">
              <a:latin typeface="微软雅黑" panose="020B0503020204020204" charset="-122"/>
              <a:ea typeface="微软雅黑" panose="020B0503020204020204" charset="-122"/>
              <a:cs typeface="微软雅黑" panose="020B0503020204020204" charset="-122"/>
            </a:endParaRPr>
          </a:p>
          <a:p>
            <a:pPr indent="266700"/>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设备维修粘结修复法是利用胶粘剂将金属和非金属材料牢固地粘结在一起，或填补裂缝，以达到密封、堵漏、修复零件的目的。</a:t>
            </a:r>
            <a:endParaRPr lang="zh-CN" altLang="en-US" sz="2800" b="0" dirty="0">
              <a:latin typeface="微软雅黑" panose="020B0503020204020204" charset="-122"/>
              <a:ea typeface="微软雅黑" panose="020B0503020204020204" charset="-122"/>
              <a:cs typeface="微软雅黑" panose="020B0503020204020204" charset="-122"/>
            </a:endParaRPr>
          </a:p>
        </p:txBody>
      </p:sp>
      <p:sp>
        <p:nvSpPr>
          <p:cNvPr id="104" name="文本框 103"/>
          <p:cNvSpPr txBox="1"/>
          <p:nvPr/>
        </p:nvSpPr>
        <p:spPr>
          <a:xfrm>
            <a:off x="6287770" y="1370648"/>
            <a:ext cx="5080000" cy="2091690"/>
          </a:xfrm>
          <a:prstGeom prst="rect">
            <a:avLst/>
          </a:prstGeom>
          <a:noFill/>
          <a:ln w="9525">
            <a:noFill/>
          </a:ln>
        </p:spPr>
        <p:txBody>
          <a:bodyPr>
            <a:spAutoFit/>
          </a:bodyPr>
          <a:lstStyle/>
          <a:p>
            <a:pPr indent="266700"/>
            <a:endParaRPr lang="en-US" b="0" dirty="0">
              <a:latin typeface="Times New Roman" panose="02020603050405020304" charset="0"/>
              <a:ea typeface="宋体" panose="02010600030101010101" pitchFamily="2" charset="-122"/>
            </a:endParaRPr>
          </a:p>
          <a:p>
            <a:pPr indent="266700"/>
            <a:r>
              <a:rPr lang="en-US" sz="2800" b="0" dirty="0">
                <a:latin typeface="微软雅黑" panose="020B0503020204020204" charset="-122"/>
                <a:ea typeface="微软雅黑" panose="020B0503020204020204" charset="-122"/>
                <a:cs typeface="微软雅黑" panose="020B0503020204020204" charset="-122"/>
              </a:rPr>
              <a:t>2)</a:t>
            </a:r>
            <a:r>
              <a:rPr lang="zh-CN" sz="2800" b="0" dirty="0">
                <a:latin typeface="微软雅黑" panose="020B0503020204020204" charset="-122"/>
                <a:ea typeface="微软雅黑" panose="020B0503020204020204" charset="-122"/>
                <a:cs typeface="微软雅黑" panose="020B0503020204020204" charset="-122"/>
              </a:rPr>
              <a:t>改进机械安装工艺有的零件轴和孔采用压配合，加工精度要求比较高，采用胶粘剂胶接可以降低加工要求，节省工时。</a:t>
            </a:r>
            <a:endParaRPr lang="zh-CN" altLang="en-US" sz="2800" b="0" dirty="0">
              <a:latin typeface="微软雅黑" panose="020B0503020204020204" charset="-122"/>
              <a:ea typeface="微软雅黑" panose="020B0503020204020204" charset="-122"/>
              <a:cs typeface="微软雅黑" panose="020B0503020204020204" charset="-122"/>
            </a:endParaRPr>
          </a:p>
        </p:txBody>
      </p:sp>
      <p:grpSp>
        <p:nvGrpSpPr>
          <p:cNvPr id="41" name="组合 26"/>
          <p:cNvGrpSpPr/>
          <p:nvPr/>
        </p:nvGrpSpPr>
        <p:grpSpPr>
          <a:xfrm>
            <a:off x="1376045" y="3827780"/>
            <a:ext cx="3351530" cy="2705100"/>
            <a:chOff x="2835" y="179849"/>
            <a:chExt cx="2731" cy="2116"/>
          </a:xfrm>
        </p:grpSpPr>
        <p:sp>
          <p:nvSpPr>
            <p:cNvPr id="42" name="文本框 26"/>
            <p:cNvSpPr txBox="1"/>
            <p:nvPr/>
          </p:nvSpPr>
          <p:spPr>
            <a:xfrm>
              <a:off x="3011" y="181590"/>
              <a:ext cx="2380" cy="375"/>
            </a:xfrm>
            <a:prstGeom prst="rect">
              <a:avLst/>
            </a:prstGeom>
            <a:solidFill>
              <a:srgbClr val="FFFFFF"/>
            </a:solidFill>
            <a:ln>
              <a:noFill/>
            </a:ln>
          </p:spPr>
          <p:txBody>
            <a:bodyPr upright="1"/>
            <a:lstStyle/>
            <a:p>
              <a:pPr algn="ctr"/>
              <a:r>
                <a:rPr lang="en-US" altLang="zh-CN" sz="900" b="1" kern="100">
                  <a:latin typeface="Times New Roman" panose="02020603050405020304"/>
                  <a:ea typeface="宋体" panose="02010600030101010101" pitchFamily="2" charset="-122"/>
                  <a:cs typeface="Times New Roman" panose="02020603050405020304"/>
                  <a:sym typeface="Times New Roman" panose="02020603050405020304"/>
                </a:rPr>
                <a:t>图1-6轴和齿轮口的胶接</a:t>
              </a:r>
            </a:p>
          </p:txBody>
        </p:sp>
        <p:pic>
          <p:nvPicPr>
            <p:cNvPr id="73" name="图片 6" descr="C:\Users\Administrator\Desktop\修改图片\图片去图注\图片1-6.png图片1-6"/>
            <p:cNvPicPr>
              <a:picLocks noChangeAspect="1"/>
            </p:cNvPicPr>
            <p:nvPr/>
          </p:nvPicPr>
          <p:blipFill>
            <a:blip r:embed="rId18"/>
            <a:srcRect/>
            <a:stretch>
              <a:fillRect/>
            </a:stretch>
          </p:blipFill>
          <p:spPr>
            <a:xfrm>
              <a:off x="2835" y="179849"/>
              <a:ext cx="2731" cy="2070"/>
            </a:xfrm>
            <a:prstGeom prst="rect">
              <a:avLst/>
            </a:prstGeom>
            <a:noFill/>
            <a:ln>
              <a:noFill/>
            </a:ln>
          </p:spPr>
        </p:pic>
      </p:grpSp>
      <p:pic>
        <p:nvPicPr>
          <p:cNvPr id="21" name="图片 20"/>
          <p:cNvPicPr>
            <a:picLocks noChangeAspect="1"/>
          </p:cNvPicPr>
          <p:nvPr/>
        </p:nvPicPr>
        <p:blipFill>
          <a:blip r:embed="rId19"/>
          <a:stretch>
            <a:fillRect/>
          </a:stretch>
        </p:blipFill>
        <p:spPr>
          <a:xfrm>
            <a:off x="7106920" y="3827780"/>
            <a:ext cx="3441700" cy="2359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barn(inVertical)">
                                      <p:cBhvr>
                                        <p:cTn id="26" dur="500"/>
                                        <p:tgtEl>
                                          <p:spTgt spid="103"/>
                                        </p:tgtEl>
                                      </p:cBhvr>
                                    </p:animEffect>
                                  </p:childTnLst>
                                </p:cTn>
                              </p:par>
                              <p:par>
                                <p:cTn id="27" presetID="16" presetClass="entr" presetSubtype="21"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arn(inVertical)">
                                      <p:cBhvr>
                                        <p:cTn id="29" dur="500"/>
                                        <p:tgtEl>
                                          <p:spTgt spid="4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wipe(down)">
                                      <p:cBhvr>
                                        <p:cTn id="34" dur="500"/>
                                        <p:tgtEl>
                                          <p:spTgt spid="104"/>
                                        </p:tgtEl>
                                      </p:cBhvr>
                                    </p:animEffect>
                                  </p:childTnLst>
                                </p:cTn>
                              </p:par>
                              <p:par>
                                <p:cTn id="35" presetID="22" presetClass="entr" presetSubtype="4"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3" grpId="0"/>
      <p:bldP spid="10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4" name="文本框 103"/>
          <p:cNvSpPr txBox="1"/>
          <p:nvPr/>
        </p:nvSpPr>
        <p:spPr>
          <a:xfrm>
            <a:off x="1377315" y="1444625"/>
            <a:ext cx="9679305" cy="4399915"/>
          </a:xfrm>
          <a:prstGeom prst="rect">
            <a:avLst/>
          </a:prstGeom>
          <a:noFill/>
          <a:ln w="9525">
            <a:noFill/>
          </a:ln>
        </p:spPr>
        <p:txBody>
          <a:bodyPr wrap="square">
            <a:spAutoFit/>
          </a:bodyPr>
          <a:lstStyle/>
          <a:p>
            <a:pPr indent="266700"/>
            <a:r>
              <a:rPr lang="en-US" sz="2800" b="0" dirty="0">
                <a:latin typeface="微软雅黑" panose="020B0503020204020204" charset="-122"/>
                <a:ea typeface="微软雅黑" panose="020B0503020204020204" charset="-122"/>
                <a:cs typeface="微软雅黑" panose="020B0503020204020204" charset="-122"/>
              </a:rPr>
              <a:t>5.</a:t>
            </a:r>
            <a:r>
              <a:rPr lang="zh-CN" sz="2800" b="0" dirty="0">
                <a:latin typeface="微软雅黑" panose="020B0503020204020204" charset="-122"/>
                <a:ea typeface="微软雅黑" panose="020B0503020204020204" charset="-122"/>
                <a:cs typeface="微软雅黑" panose="020B0503020204020204" charset="-122"/>
              </a:rPr>
              <a:t>复合材料</a:t>
            </a:r>
          </a:p>
          <a:p>
            <a:pPr indent="266700"/>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1</a:t>
            </a:r>
            <a:r>
              <a:rPr lang="zh-CN" sz="2800" b="0" dirty="0">
                <a:latin typeface="微软雅黑" panose="020B0503020204020204" charset="-122"/>
                <a:ea typeface="微软雅黑" panose="020B0503020204020204" charset="-122"/>
                <a:cs typeface="微软雅黑" panose="020B0503020204020204" charset="-122"/>
              </a:rPr>
              <a:t>）复合材料的组成</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由两种或两种以上化学成分不同或组织结构不同的物质，经人工合成获得的多相材料称复合材料。</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这种材料既保持了各组分材料自身的特点，又使各组分之间取长补短、互相协同，形成优于原有材料的特性。</a:t>
            </a:r>
          </a:p>
          <a:p>
            <a:pPr indent="266700"/>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高强度纤维不仅可与高聚物基体复合，还可与金属、陶瓷等基体复合，如碳纤维、棚纤维、碳化硅纤维、氧化铝纤维、氮化硼纤维及有机纤维等。这些高级复合材料是制造飞机、火箭、卫星、飞船等航空、宇航飞行器构件的理想材料。</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circle(in)">
                                      <p:cBhvr>
                                        <p:cTn id="26" dur="2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4" name="文本框 103"/>
          <p:cNvSpPr txBox="1"/>
          <p:nvPr/>
        </p:nvSpPr>
        <p:spPr>
          <a:xfrm>
            <a:off x="1236345" y="1209040"/>
            <a:ext cx="9776460" cy="4523105"/>
          </a:xfrm>
          <a:prstGeom prst="rect">
            <a:avLst/>
          </a:prstGeom>
          <a:noFill/>
          <a:ln w="9525">
            <a:noFill/>
          </a:ln>
        </p:spPr>
        <p:txBody>
          <a:bodyPr wrap="square">
            <a:spAutoFit/>
          </a:bodyPr>
          <a:lstStyle/>
          <a:p>
            <a:pPr indent="266700"/>
            <a:r>
              <a:rPr lang="zh-CN" sz="3200" b="0" dirty="0">
                <a:latin typeface="微软雅黑" panose="020B0503020204020204" charset="-122"/>
                <a:ea typeface="微软雅黑" panose="020B0503020204020204" charset="-122"/>
                <a:cs typeface="微软雅黑" panose="020B0503020204020204" charset="-122"/>
              </a:rPr>
              <a:t>（</a:t>
            </a:r>
            <a:r>
              <a:rPr lang="en-US" sz="3200" b="0" dirty="0">
                <a:latin typeface="微软雅黑" panose="020B0503020204020204" charset="-122"/>
                <a:ea typeface="微软雅黑" panose="020B0503020204020204" charset="-122"/>
                <a:cs typeface="微软雅黑" panose="020B0503020204020204" charset="-122"/>
              </a:rPr>
              <a:t>2</a:t>
            </a:r>
            <a:r>
              <a:rPr lang="zh-CN" sz="3200" b="0" dirty="0">
                <a:latin typeface="微软雅黑" panose="020B0503020204020204" charset="-122"/>
                <a:ea typeface="微软雅黑" panose="020B0503020204020204" charset="-122"/>
                <a:cs typeface="微软雅黑" panose="020B0503020204020204" charset="-122"/>
              </a:rPr>
              <a:t>）复合材料的分类</a:t>
            </a:r>
          </a:p>
          <a:p>
            <a:pPr indent="266700"/>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复合材料的分类至今尚不统一，目前主要采用以下几种分类方法：</a:t>
            </a:r>
            <a:endParaRPr lang="en-US" sz="3200" b="0" dirty="0">
              <a:latin typeface="微软雅黑" panose="020B0503020204020204" charset="-122"/>
              <a:ea typeface="微软雅黑" panose="020B0503020204020204" charset="-122"/>
              <a:cs typeface="微软雅黑" panose="020B0503020204020204" charset="-122"/>
            </a:endParaRPr>
          </a:p>
          <a:p>
            <a:pPr indent="266700"/>
            <a:r>
              <a:rPr lang="en-US" sz="3200" b="0" dirty="0">
                <a:latin typeface="微软雅黑" panose="020B0503020204020204" charset="-122"/>
                <a:ea typeface="微软雅黑" panose="020B0503020204020204" charset="-122"/>
                <a:cs typeface="微软雅黑" panose="020B0503020204020204" charset="-122"/>
              </a:rPr>
              <a:t>     </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1</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）按材料的用途分类。</a:t>
            </a:r>
            <a:r>
              <a:rPr lang="zh-CN" sz="3200" b="0" dirty="0">
                <a:latin typeface="微软雅黑" panose="020B0503020204020204" charset="-122"/>
                <a:ea typeface="微软雅黑" panose="020B0503020204020204" charset="-122"/>
                <a:cs typeface="微软雅黑" panose="020B0503020204020204" charset="-122"/>
              </a:rPr>
              <a:t>可分为结构复合材料和功能复合材料两大类。</a:t>
            </a:r>
          </a:p>
          <a:p>
            <a:pPr indent="266700"/>
            <a:r>
              <a:rPr lang="en-US" sz="3200" b="0" dirty="0">
                <a:latin typeface="微软雅黑" panose="020B0503020204020204" charset="-122"/>
                <a:ea typeface="微软雅黑" panose="020B0503020204020204" charset="-122"/>
                <a:cs typeface="微软雅黑" panose="020B0503020204020204" charset="-122"/>
              </a:rPr>
              <a:t>     </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2</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）按增强材料的物理形态分类。</a:t>
            </a:r>
            <a:r>
              <a:rPr lang="zh-CN" sz="3200" b="0" dirty="0">
                <a:latin typeface="微软雅黑" panose="020B0503020204020204" charset="-122"/>
                <a:ea typeface="微软雅黑" panose="020B0503020204020204" charset="-122"/>
                <a:cs typeface="微软雅黑" panose="020B0503020204020204" charset="-122"/>
              </a:rPr>
              <a:t>可</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分为纤维增强复合材料，层叠复合材料</a:t>
            </a:r>
          </a:p>
          <a:p>
            <a:pPr indent="266700"/>
            <a:r>
              <a:rPr lang="en-US" sz="3200" b="0" dirty="0">
                <a:latin typeface="微软雅黑" panose="020B0503020204020204" charset="-122"/>
                <a:ea typeface="微软雅黑" panose="020B0503020204020204" charset="-122"/>
                <a:cs typeface="微软雅黑" panose="020B0503020204020204" charset="-122"/>
              </a:rPr>
              <a:t>     </a:t>
            </a:r>
            <a:r>
              <a:rPr lang="en-US" sz="3200" b="0" dirty="0">
                <a:solidFill>
                  <a:srgbClr val="FF0000"/>
                </a:solidFill>
                <a:latin typeface="微软雅黑" panose="020B0503020204020204" charset="-122"/>
                <a:ea typeface="微软雅黑" panose="020B0503020204020204" charset="-122"/>
                <a:cs typeface="微软雅黑" panose="020B0503020204020204" charset="-122"/>
              </a:rPr>
              <a:t>3</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）按基体类型分类。</a:t>
            </a:r>
            <a:r>
              <a:rPr lang="zh-CN" sz="3200" b="0" dirty="0">
                <a:latin typeface="微软雅黑" panose="020B0503020204020204" charset="-122"/>
                <a:ea typeface="微软雅黑" panose="020B0503020204020204" charset="-122"/>
                <a:cs typeface="微软雅黑" panose="020B0503020204020204" charset="-122"/>
              </a:rPr>
              <a:t>可分为非金属基体（如高聚物、陶瓷等）及金属基体两大类。</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barn(inVertical)">
                                      <p:cBhvr>
                                        <p:cTn id="2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4" name="文本框 103"/>
          <p:cNvSpPr txBox="1"/>
          <p:nvPr/>
        </p:nvSpPr>
        <p:spPr>
          <a:xfrm>
            <a:off x="3057525" y="1167130"/>
            <a:ext cx="5080000" cy="4523105"/>
          </a:xfrm>
          <a:prstGeom prst="rect">
            <a:avLst/>
          </a:prstGeom>
          <a:noFill/>
          <a:ln w="9525">
            <a:noFill/>
          </a:ln>
        </p:spPr>
        <p:txBody>
          <a:bodyPr>
            <a:spAutoFit/>
          </a:bodyPr>
          <a:lstStyle/>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a:t>
            </a:r>
            <a:r>
              <a:rPr lang="en-US" sz="3200" b="0" dirty="0">
                <a:latin typeface="微软雅黑" panose="020B0503020204020204" charset="-122"/>
                <a:ea typeface="微软雅黑" panose="020B0503020204020204" charset="-122"/>
                <a:cs typeface="微软雅黑" panose="020B0503020204020204" charset="-122"/>
              </a:rPr>
              <a:t>3</a:t>
            </a:r>
            <a:r>
              <a:rPr lang="zh-CN" sz="3200" b="0" dirty="0">
                <a:latin typeface="微软雅黑" panose="020B0503020204020204" charset="-122"/>
                <a:ea typeface="微软雅黑" panose="020B0503020204020204" charset="-122"/>
                <a:cs typeface="微软雅黑" panose="020B0503020204020204" charset="-122"/>
              </a:rPr>
              <a:t>）复合材料的性能</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1</a:t>
            </a:r>
            <a:r>
              <a:rPr lang="zh-CN" sz="3200" b="0" dirty="0">
                <a:latin typeface="微软雅黑" panose="020B0503020204020204" charset="-122"/>
                <a:ea typeface="微软雅黑" panose="020B0503020204020204" charset="-122"/>
                <a:cs typeface="微软雅黑" panose="020B0503020204020204" charset="-122"/>
              </a:rPr>
              <a:t>）比强度和比模量高。</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2</a:t>
            </a:r>
            <a:r>
              <a:rPr lang="zh-CN" sz="3200" b="0" dirty="0">
                <a:latin typeface="微软雅黑" panose="020B0503020204020204" charset="-122"/>
                <a:ea typeface="微软雅黑" panose="020B0503020204020204" charset="-122"/>
                <a:cs typeface="微软雅黑" panose="020B0503020204020204" charset="-122"/>
              </a:rPr>
              <a:t>）抗疲劳性能好。</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3</a:t>
            </a:r>
            <a:r>
              <a:rPr lang="zh-CN" sz="3200" b="0" dirty="0">
                <a:latin typeface="微软雅黑" panose="020B0503020204020204" charset="-122"/>
                <a:ea typeface="微软雅黑" panose="020B0503020204020204" charset="-122"/>
                <a:cs typeface="微软雅黑" panose="020B0503020204020204" charset="-122"/>
              </a:rPr>
              <a:t>）减振性能好。</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4</a:t>
            </a:r>
            <a:r>
              <a:rPr lang="zh-CN" sz="3200" b="0" dirty="0">
                <a:latin typeface="微软雅黑" panose="020B0503020204020204" charset="-122"/>
                <a:ea typeface="微软雅黑" panose="020B0503020204020204" charset="-122"/>
                <a:cs typeface="微软雅黑" panose="020B0503020204020204" charset="-122"/>
              </a:rPr>
              <a:t>）高温性能好。</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5</a:t>
            </a:r>
            <a:r>
              <a:rPr lang="zh-CN" sz="3200" b="0" dirty="0">
                <a:latin typeface="微软雅黑" panose="020B0503020204020204" charset="-122"/>
                <a:ea typeface="微软雅黑" panose="020B0503020204020204" charset="-122"/>
                <a:cs typeface="微软雅黑" panose="020B0503020204020204" charset="-122"/>
              </a:rPr>
              <a:t>）工作安全性好。</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fill="hold"/>
                                        <p:tgtEl>
                                          <p:spTgt spid="104"/>
                                        </p:tgtEl>
                                        <p:attrNameLst>
                                          <p:attrName>ppt_x</p:attrName>
                                        </p:attrNameLst>
                                      </p:cBhvr>
                                      <p:tavLst>
                                        <p:tav tm="0">
                                          <p:val>
                                            <p:strVal val="#ppt_x"/>
                                          </p:val>
                                        </p:tav>
                                        <p:tav tm="100000">
                                          <p:val>
                                            <p:strVal val="#ppt_x"/>
                                          </p:val>
                                        </p:tav>
                                      </p:tavLst>
                                    </p:anim>
                                    <p:anim calcmode="lin" valueType="num">
                                      <p:cBhvr additive="base">
                                        <p:cTn id="27"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4" name="文本框 103"/>
          <p:cNvSpPr txBox="1"/>
          <p:nvPr/>
        </p:nvSpPr>
        <p:spPr>
          <a:xfrm>
            <a:off x="2714625" y="1010285"/>
            <a:ext cx="6654800" cy="5262245"/>
          </a:xfrm>
          <a:prstGeom prst="rect">
            <a:avLst/>
          </a:prstGeom>
          <a:noFill/>
          <a:ln w="9525">
            <a:noFill/>
          </a:ln>
        </p:spPr>
        <p:txBody>
          <a:bodyPr wrap="square">
            <a:spAutoFit/>
          </a:bodyPr>
          <a:lstStyle/>
          <a:p>
            <a:pPr indent="266700">
              <a:lnSpc>
                <a:spcPct val="150000"/>
              </a:lnSpc>
            </a:pPr>
            <a:r>
              <a:rPr lang="zh-CN" sz="3200" b="0" dirty="0">
                <a:latin typeface="微软雅黑" panose="020B0503020204020204" charset="-122"/>
                <a:ea typeface="微软雅黑" panose="020B0503020204020204" charset="-122"/>
                <a:cs typeface="微软雅黑" panose="020B0503020204020204" charset="-122"/>
              </a:rPr>
              <a:t>（</a:t>
            </a:r>
            <a:r>
              <a:rPr lang="en-US" sz="3200" b="0" dirty="0">
                <a:latin typeface="微软雅黑" panose="020B0503020204020204" charset="-122"/>
                <a:ea typeface="微软雅黑" panose="020B0503020204020204" charset="-122"/>
                <a:cs typeface="微软雅黑" panose="020B0503020204020204" charset="-122"/>
              </a:rPr>
              <a:t>4</a:t>
            </a:r>
            <a:r>
              <a:rPr lang="zh-CN" sz="3200" b="0" dirty="0">
                <a:latin typeface="微软雅黑" panose="020B0503020204020204" charset="-122"/>
                <a:ea typeface="微软雅黑" panose="020B0503020204020204" charset="-122"/>
                <a:cs typeface="微软雅黑" panose="020B0503020204020204" charset="-122"/>
              </a:rPr>
              <a:t>）常用复合材料</a:t>
            </a: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1</a:t>
            </a:r>
            <a:r>
              <a:rPr lang="zh-CN" sz="3200" b="0" dirty="0">
                <a:latin typeface="微软雅黑" panose="020B0503020204020204" charset="-122"/>
                <a:ea typeface="微软雅黑" panose="020B0503020204020204" charset="-122"/>
                <a:cs typeface="微软雅黑" panose="020B0503020204020204" charset="-122"/>
              </a:rPr>
              <a:t>）纤维增强复合材料。</a:t>
            </a:r>
            <a:endParaRPr lang="en-US" sz="32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2</a:t>
            </a:r>
            <a:r>
              <a:rPr lang="zh-CN" sz="3200" b="0" dirty="0">
                <a:latin typeface="微软雅黑" panose="020B0503020204020204" charset="-122"/>
                <a:ea typeface="微软雅黑" panose="020B0503020204020204" charset="-122"/>
                <a:cs typeface="微软雅黑" panose="020B0503020204020204" charset="-122"/>
              </a:rPr>
              <a:t>）粒子增强复合材料。</a:t>
            </a:r>
          </a:p>
          <a:p>
            <a:pPr indent="266700">
              <a:lnSpc>
                <a:spcPct val="150000"/>
              </a:lnSpc>
            </a:pPr>
            <a:r>
              <a:rPr lang="en-US" sz="3200" b="0" dirty="0">
                <a:latin typeface="微软雅黑" panose="020B0503020204020204" charset="-122"/>
                <a:ea typeface="微软雅黑" panose="020B0503020204020204" charset="-122"/>
                <a:cs typeface="微软雅黑" panose="020B0503020204020204" charset="-122"/>
              </a:rPr>
              <a:t> 3</a:t>
            </a:r>
            <a:r>
              <a:rPr lang="zh-CN" sz="3200" b="0" dirty="0">
                <a:latin typeface="微软雅黑" panose="020B0503020204020204" charset="-122"/>
                <a:ea typeface="微软雅黑" panose="020B0503020204020204" charset="-122"/>
                <a:cs typeface="微软雅黑" panose="020B0503020204020204" charset="-122"/>
              </a:rPr>
              <a:t>）层叠复合材料。</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①夹层结构复合材料。</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②双层金属复合材料。</a:t>
            </a:r>
          </a:p>
          <a:p>
            <a:pPr indent="266700">
              <a:lnSpc>
                <a:spcPct val="150000"/>
              </a:lnSpc>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③塑料－金属多层复合材料</a:t>
            </a:r>
            <a:r>
              <a:rPr lang="zh-CN" b="0" dirty="0">
                <a:latin typeface="Times New Roman" panose="02020603050405020304" charset="0"/>
                <a:ea typeface="宋体" panose="02010600030101010101" pitchFamily="2" charset="-122"/>
              </a:rPr>
              <a:t>。</a:t>
            </a:r>
            <a:endParaRPr lang="zh-CN" altLang="en-US" b="0" dirty="0">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wipe(down)">
                                      <p:cBhvr>
                                        <p:cTn id="2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 name="文本框 2"/>
          <p:cNvSpPr txBox="1"/>
          <p:nvPr/>
        </p:nvSpPr>
        <p:spPr>
          <a:xfrm>
            <a:off x="1662430" y="942340"/>
            <a:ext cx="9166225" cy="5262245"/>
          </a:xfrm>
          <a:prstGeom prst="rect">
            <a:avLst/>
          </a:prstGeom>
          <a:noFill/>
          <a:ln w="9525">
            <a:noFill/>
          </a:ln>
        </p:spPr>
        <p:txBody>
          <a:bodyPr wrap="square">
            <a:spAutoFit/>
          </a:bodyPr>
          <a:lstStyle/>
          <a:p>
            <a:pPr indent="266700">
              <a:lnSpc>
                <a:spcPct val="150000"/>
              </a:lnSpc>
            </a:pPr>
            <a:r>
              <a:rPr lang="zh-CN" sz="2800" b="0" dirty="0">
                <a:latin typeface="微软雅黑" panose="020B0503020204020204" charset="-122"/>
                <a:ea typeface="微软雅黑" panose="020B0503020204020204" charset="-122"/>
                <a:cs typeface="微软雅黑" panose="020B0503020204020204" charset="-122"/>
              </a:rPr>
              <a:t>（</a:t>
            </a:r>
            <a:r>
              <a:rPr lang="en-US" sz="2800" b="0" dirty="0">
                <a:latin typeface="微软雅黑" panose="020B0503020204020204" charset="-122"/>
                <a:ea typeface="微软雅黑" panose="020B0503020204020204" charset="-122"/>
                <a:cs typeface="微软雅黑" panose="020B0503020204020204" charset="-122"/>
              </a:rPr>
              <a:t>5</a:t>
            </a:r>
            <a:r>
              <a:rPr lang="zh-CN" sz="2800" b="0" dirty="0">
                <a:latin typeface="微软雅黑" panose="020B0503020204020204" charset="-122"/>
                <a:ea typeface="微软雅黑" panose="020B0503020204020204" charset="-122"/>
                <a:cs typeface="微软雅黑" panose="020B0503020204020204" charset="-122"/>
              </a:rPr>
              <a:t>）复合材料在机车车辆上的应用</a:t>
            </a:r>
          </a:p>
          <a:p>
            <a:pPr indent="266700">
              <a:lnSpc>
                <a:spcPct val="150000"/>
              </a:lnSpc>
            </a:pP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应用最多</a:t>
            </a:r>
            <a:r>
              <a:rPr lang="zh-CN" sz="2800" b="0" dirty="0">
                <a:latin typeface="微软雅黑" panose="020B0503020204020204" charset="-122"/>
                <a:ea typeface="微软雅黑" panose="020B0503020204020204" charset="-122"/>
                <a:cs typeface="微软雅黑" panose="020B0503020204020204" charset="-122"/>
              </a:rPr>
              <a:t>的为</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纤维增强型复合材料</a:t>
            </a:r>
            <a:r>
              <a:rPr lang="zh-CN" sz="2800" b="0" dirty="0">
                <a:latin typeface="微软雅黑" panose="020B0503020204020204" charset="-122"/>
                <a:ea typeface="微软雅黑" panose="020B0503020204020204" charset="-122"/>
                <a:cs typeface="微软雅黑" panose="020B0503020204020204" charset="-122"/>
              </a:rPr>
              <a:t>，是由于它能减轻机车车辆质量，降低能耗，提高载重能力。</a:t>
            </a:r>
          </a:p>
          <a:p>
            <a:pPr indent="266700">
              <a:lnSpc>
                <a:spcPct val="150000"/>
              </a:lnSpc>
            </a:pPr>
            <a:r>
              <a:rPr lang="en-US" altLang="zh-CN" sz="2800" b="0" dirty="0">
                <a:latin typeface="微软雅黑" panose="020B0503020204020204" charset="-122"/>
                <a:ea typeface="微软雅黑" panose="020B0503020204020204" charset="-122"/>
                <a:cs typeface="微软雅黑" panose="020B0503020204020204" charset="-122"/>
              </a:rPr>
              <a:t>    </a:t>
            </a:r>
            <a:r>
              <a:rPr lang="zh-CN" sz="2800" b="0" dirty="0">
                <a:latin typeface="微软雅黑" panose="020B0503020204020204" charset="-122"/>
                <a:ea typeface="微软雅黑" panose="020B0503020204020204" charset="-122"/>
                <a:cs typeface="微软雅黑" panose="020B0503020204020204" charset="-122"/>
              </a:rPr>
              <a:t>如</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玻璃纤维－塑料复合材料</a:t>
            </a:r>
            <a:r>
              <a:rPr lang="zh-CN" sz="2800" b="0" dirty="0">
                <a:latin typeface="微软雅黑" panose="020B0503020204020204" charset="-122"/>
                <a:ea typeface="微软雅黑" panose="020B0503020204020204" charset="-122"/>
                <a:cs typeface="微软雅黑" panose="020B0503020204020204" charset="-122"/>
              </a:rPr>
              <a:t>制作的车身、顶篷、车体结构件等；</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无机纤维－塑料</a:t>
            </a:r>
            <a:r>
              <a:rPr lang="zh-CN" sz="2800" b="0" dirty="0">
                <a:latin typeface="微软雅黑" panose="020B0503020204020204" charset="-122"/>
                <a:ea typeface="微软雅黑" panose="020B0503020204020204" charset="-122"/>
                <a:cs typeface="微软雅黑" panose="020B0503020204020204" charset="-122"/>
              </a:rPr>
              <a:t>制作的刹车片、离合器片、电热水箱等。</a:t>
            </a:r>
          </a:p>
          <a:p>
            <a:pPr indent="266700">
              <a:lnSpc>
                <a:spcPct val="150000"/>
              </a:lnSpc>
            </a:pP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层叠复合材料</a:t>
            </a:r>
            <a:r>
              <a:rPr lang="zh-CN" sz="2800" b="0" dirty="0">
                <a:latin typeface="微软雅黑" panose="020B0503020204020204" charset="-122"/>
                <a:ea typeface="微软雅黑" panose="020B0503020204020204" charset="-122"/>
                <a:cs typeface="微软雅黑" panose="020B0503020204020204" charset="-122"/>
              </a:rPr>
              <a:t>在机车车辆中应用于机车车辆前窗玻璃一般要求用</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夹层玻璃</a:t>
            </a:r>
            <a:r>
              <a:rPr lang="zh-CN" sz="2800" b="0" dirty="0">
                <a:latin typeface="微软雅黑" panose="020B0503020204020204" charset="-122"/>
                <a:ea typeface="微软雅黑" panose="020B0503020204020204" charset="-122"/>
                <a:cs typeface="微软雅黑" panose="020B0503020204020204" charset="-122"/>
              </a:rPr>
              <a:t>。</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E91BC9A-E3F2-918F-2447-CC476FABDAD7}"/>
              </a:ext>
            </a:extLst>
          </p:cNvPr>
          <p:cNvSpPr txBox="1"/>
          <p:nvPr/>
        </p:nvSpPr>
        <p:spPr>
          <a:xfrm>
            <a:off x="1800225" y="942637"/>
            <a:ext cx="9324975" cy="4437305"/>
          </a:xfrm>
          <a:prstGeom prst="rect">
            <a:avLst/>
          </a:prstGeom>
          <a:noFill/>
        </p:spPr>
        <p:txBody>
          <a:bodyPr wrap="square">
            <a:spAutoFit/>
          </a:bodyPr>
          <a:lstStyle/>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1.</a:t>
            </a:r>
            <a:r>
              <a:rPr lang="zh-CN" altLang="zh-CN" sz="3200" kern="100" dirty="0">
                <a:effectLst/>
                <a:latin typeface="微软雅黑" panose="020B0503020204020204" pitchFamily="34" charset="-122"/>
                <a:ea typeface="微软雅黑" panose="020B0503020204020204" pitchFamily="34" charset="-122"/>
              </a:rPr>
              <a:t>能够根据工程实际需要</a:t>
            </a:r>
            <a:r>
              <a:rPr lang="zh-CN" altLang="zh-CN" sz="3200" kern="100" dirty="0">
                <a:solidFill>
                  <a:srgbClr val="FF0000"/>
                </a:solidFill>
                <a:effectLst/>
                <a:latin typeface="微软雅黑" panose="020B0503020204020204" pitchFamily="34" charset="-122"/>
                <a:ea typeface="微软雅黑" panose="020B0503020204020204" pitchFamily="34" charset="-122"/>
              </a:rPr>
              <a:t>正确选用</a:t>
            </a:r>
            <a:r>
              <a:rPr lang="zh-CN" altLang="zh-CN" sz="3200" kern="100" dirty="0">
                <a:effectLst/>
                <a:latin typeface="微软雅黑" panose="020B0503020204020204" pitchFamily="34" charset="-122"/>
                <a:ea typeface="微软雅黑" panose="020B0503020204020204" pitchFamily="34" charset="-122"/>
              </a:rPr>
              <a:t>退火、正火、淬火和回火改善钢的性能；</a:t>
            </a: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2.</a:t>
            </a:r>
            <a:r>
              <a:rPr lang="zh-CN" altLang="zh-CN" sz="3200" kern="100" dirty="0">
                <a:effectLst/>
                <a:latin typeface="微软雅黑" panose="020B0503020204020204" pitchFamily="34" charset="-122"/>
                <a:ea typeface="微软雅黑" panose="020B0503020204020204" pitchFamily="34" charset="-122"/>
              </a:rPr>
              <a:t>能够</a:t>
            </a:r>
            <a:r>
              <a:rPr lang="zh-CN" altLang="zh-CN" sz="3200" kern="100" dirty="0">
                <a:solidFill>
                  <a:srgbClr val="FF0000"/>
                </a:solidFill>
                <a:effectLst/>
                <a:latin typeface="微软雅黑" panose="020B0503020204020204" pitchFamily="34" charset="-122"/>
                <a:ea typeface="微软雅黑" panose="020B0503020204020204" pitchFamily="34" charset="-122"/>
              </a:rPr>
              <a:t>正确利用</a:t>
            </a:r>
            <a:r>
              <a:rPr lang="zh-CN" altLang="zh-CN" sz="3200" kern="100" dirty="0">
                <a:effectLst/>
                <a:latin typeface="微软雅黑" panose="020B0503020204020204" pitchFamily="34" charset="-122"/>
                <a:ea typeface="微软雅黑" panose="020B0503020204020204" pitchFamily="34" charset="-122"/>
              </a:rPr>
              <a:t>表面淬火和化学热处理等方法</a:t>
            </a:r>
            <a:r>
              <a:rPr lang="zh-CN" altLang="zh-CN" sz="3200" kern="100" dirty="0">
                <a:solidFill>
                  <a:srgbClr val="FF0000"/>
                </a:solidFill>
                <a:effectLst/>
                <a:latin typeface="微软雅黑" panose="020B0503020204020204" pitchFamily="34" charset="-122"/>
                <a:ea typeface="微软雅黑" panose="020B0503020204020204" pitchFamily="34" charset="-122"/>
              </a:rPr>
              <a:t>改善金属材料的性能</a:t>
            </a:r>
            <a:r>
              <a:rPr lang="zh-CN" altLang="zh-CN" sz="32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3.</a:t>
            </a:r>
            <a:r>
              <a:rPr lang="zh-CN" altLang="zh-CN" sz="3200" kern="100" dirty="0">
                <a:effectLst/>
                <a:latin typeface="微软雅黑" panose="020B0503020204020204" pitchFamily="34" charset="-122"/>
                <a:ea typeface="微软雅黑" panose="020B0503020204020204" pitchFamily="34" charset="-122"/>
              </a:rPr>
              <a:t>根据工程实际需要，</a:t>
            </a:r>
            <a:r>
              <a:rPr lang="zh-CN" altLang="zh-CN" sz="3200" kern="100" dirty="0">
                <a:solidFill>
                  <a:srgbClr val="FF0000"/>
                </a:solidFill>
                <a:effectLst/>
                <a:latin typeface="微软雅黑" panose="020B0503020204020204" pitchFamily="34" charset="-122"/>
                <a:ea typeface="微软雅黑" panose="020B0503020204020204" pitchFamily="34" charset="-122"/>
              </a:rPr>
              <a:t>合理选用合金</a:t>
            </a:r>
            <a:r>
              <a:rPr lang="zh-CN" altLang="zh-CN" sz="3200" kern="100" dirty="0">
                <a:effectLst/>
                <a:latin typeface="微软雅黑" panose="020B0503020204020204" pitchFamily="34" charset="-122"/>
                <a:ea typeface="微软雅黑" panose="020B0503020204020204" pitchFamily="34" charset="-122"/>
              </a:rPr>
              <a:t>；</a:t>
            </a: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4.</a:t>
            </a:r>
            <a:r>
              <a:rPr lang="zh-CN" altLang="zh-CN" sz="3200" kern="100" dirty="0">
                <a:effectLst/>
                <a:latin typeface="微软雅黑" panose="020B0503020204020204" pitchFamily="34" charset="-122"/>
                <a:ea typeface="微软雅黑" panose="020B0503020204020204" pitchFamily="34" charset="-122"/>
              </a:rPr>
              <a:t>能够</a:t>
            </a:r>
            <a:r>
              <a:rPr lang="zh-CN" altLang="zh-CN" sz="3200" kern="100" dirty="0">
                <a:solidFill>
                  <a:srgbClr val="FF0000"/>
                </a:solidFill>
                <a:effectLst/>
                <a:latin typeface="微软雅黑" panose="020B0503020204020204" pitchFamily="34" charset="-122"/>
                <a:ea typeface="微软雅黑" panose="020B0503020204020204" pitchFamily="34" charset="-122"/>
              </a:rPr>
              <a:t>合理选择并利用工程铸铁</a:t>
            </a:r>
            <a:r>
              <a:rPr lang="zh-CN" altLang="zh-CN" sz="3200" kern="100" dirty="0">
                <a:effectLst/>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49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B39CC39-6496-11C8-3ECF-B1E7F5B631E6}"/>
              </a:ext>
            </a:extLst>
          </p:cNvPr>
          <p:cNvSpPr txBox="1"/>
          <p:nvPr/>
        </p:nvSpPr>
        <p:spPr>
          <a:xfrm>
            <a:off x="1695450" y="942637"/>
            <a:ext cx="6096000" cy="584775"/>
          </a:xfrm>
          <a:prstGeom prst="rect">
            <a:avLst/>
          </a:prstGeom>
          <a:noFill/>
        </p:spPr>
        <p:txBody>
          <a:bodyPr wrap="square">
            <a:spAutoFit/>
          </a:bodyPr>
          <a:lstStyle/>
          <a:p>
            <a:pPr indent="266700" algn="l"/>
            <a:r>
              <a:rPr lang="zh-CN" altLang="zh-CN" sz="3200" kern="100" dirty="0">
                <a:effectLst/>
                <a:latin typeface="微软雅黑" panose="020B0503020204020204" pitchFamily="34" charset="-122"/>
                <a:ea typeface="微软雅黑" panose="020B0503020204020204" pitchFamily="34" charset="-122"/>
              </a:rPr>
              <a:t>一、钢的热处理</a:t>
            </a:r>
          </a:p>
        </p:txBody>
      </p:sp>
      <p:pic>
        <p:nvPicPr>
          <p:cNvPr id="23" name="图片 22">
            <a:extLst>
              <a:ext uri="{FF2B5EF4-FFF2-40B4-BE49-F238E27FC236}">
                <a16:creationId xmlns:a16="http://schemas.microsoft.com/office/drawing/2014/main" id="{36F06878-5008-04D7-ABA8-26341473843A}"/>
              </a:ext>
            </a:extLst>
          </p:cNvPr>
          <p:cNvPicPr>
            <a:picLocks noChangeAspect="1"/>
          </p:cNvPicPr>
          <p:nvPr/>
        </p:nvPicPr>
        <p:blipFill>
          <a:blip r:embed="rId18"/>
          <a:stretch>
            <a:fillRect/>
          </a:stretch>
        </p:blipFill>
        <p:spPr>
          <a:xfrm>
            <a:off x="3324225" y="1428749"/>
            <a:ext cx="6602312" cy="47645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541145" y="811530"/>
            <a:ext cx="9561830" cy="5908040"/>
          </a:xfrm>
          <a:prstGeom prst="rect">
            <a:avLst/>
          </a:prstGeom>
          <a:noFill/>
          <a:ln w="9525">
            <a:noFill/>
          </a:ln>
        </p:spPr>
        <p:txBody>
          <a:bodyPr wrap="square">
            <a:spAutoFit/>
          </a:bodyPr>
          <a:lstStyle/>
          <a:p>
            <a:pPr indent="266700">
              <a:lnSpc>
                <a:spcPct val="150000"/>
              </a:lnSpc>
            </a:pPr>
            <a:r>
              <a:rPr lang="en-US" sz="3600" b="0" dirty="0">
                <a:latin typeface="微软雅黑" panose="020B0503020204020204" charset="-122"/>
                <a:ea typeface="微软雅黑" panose="020B0503020204020204" charset="-122"/>
                <a:cs typeface="微软雅黑" panose="020B0503020204020204" charset="-122"/>
              </a:rPr>
              <a:t>    1.</a:t>
            </a:r>
            <a:r>
              <a:rPr lang="zh-CN" sz="3600" b="0" dirty="0">
                <a:latin typeface="微软雅黑" panose="020B0503020204020204" charset="-122"/>
                <a:ea typeface="微软雅黑" panose="020B0503020204020204" charset="-122"/>
                <a:cs typeface="微软雅黑" panose="020B0503020204020204" charset="-122"/>
              </a:rPr>
              <a:t>能够通过对各种材料的力学性能的认知，</a:t>
            </a:r>
            <a:r>
              <a:rPr lang="zh-CN" sz="3600" b="0" dirty="0">
                <a:solidFill>
                  <a:srgbClr val="FF0000"/>
                </a:solidFill>
                <a:latin typeface="微软雅黑" panose="020B0503020204020204" charset="-122"/>
                <a:ea typeface="微软雅黑" panose="020B0503020204020204" charset="-122"/>
                <a:cs typeface="微软雅黑" panose="020B0503020204020204" charset="-122"/>
              </a:rPr>
              <a:t>合理选用金属材料</a:t>
            </a:r>
            <a:r>
              <a:rPr lang="zh-CN" sz="3600" b="0" dirty="0">
                <a:latin typeface="微软雅黑" panose="020B0503020204020204" charset="-122"/>
                <a:ea typeface="微软雅黑" panose="020B0503020204020204" charset="-122"/>
                <a:cs typeface="微软雅黑" panose="020B0503020204020204" charset="-122"/>
              </a:rPr>
              <a:t>；</a:t>
            </a:r>
            <a:endParaRPr lang="en-US" sz="36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600" b="0" dirty="0">
                <a:latin typeface="微软雅黑" panose="020B0503020204020204" charset="-122"/>
                <a:ea typeface="微软雅黑" panose="020B0503020204020204" charset="-122"/>
                <a:cs typeface="微软雅黑" panose="020B0503020204020204" charset="-122"/>
              </a:rPr>
              <a:t>      2.</a:t>
            </a:r>
            <a:r>
              <a:rPr lang="zh-CN" sz="3600" b="0" dirty="0">
                <a:latin typeface="微软雅黑" panose="020B0503020204020204" charset="-122"/>
                <a:ea typeface="微软雅黑" panose="020B0503020204020204" charset="-122"/>
                <a:cs typeface="微软雅黑" panose="020B0503020204020204" charset="-122"/>
              </a:rPr>
              <a:t>了解各种力学性能的代表参数；</a:t>
            </a:r>
            <a:endParaRPr lang="en-US" sz="36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600" b="0" dirty="0">
                <a:latin typeface="微软雅黑" panose="020B0503020204020204" charset="-122"/>
                <a:ea typeface="微软雅黑" panose="020B0503020204020204" charset="-122"/>
                <a:cs typeface="微软雅黑" panose="020B0503020204020204" charset="-122"/>
              </a:rPr>
              <a:t>      3.</a:t>
            </a:r>
            <a:r>
              <a:rPr lang="zh-CN" sz="3600" b="0" dirty="0">
                <a:latin typeface="微软雅黑" panose="020B0503020204020204" charset="-122"/>
                <a:ea typeface="微软雅黑" panose="020B0503020204020204" charset="-122"/>
                <a:cs typeface="微软雅黑" panose="020B0503020204020204" charset="-122"/>
              </a:rPr>
              <a:t>能够根据金属材料工艺性能，</a:t>
            </a:r>
            <a:r>
              <a:rPr lang="zh-CN" sz="3600" b="0" dirty="0">
                <a:solidFill>
                  <a:srgbClr val="FF0000"/>
                </a:solidFill>
                <a:latin typeface="微软雅黑" panose="020B0503020204020204" charset="-122"/>
                <a:ea typeface="微软雅黑" panose="020B0503020204020204" charset="-122"/>
                <a:cs typeface="微软雅黑" panose="020B0503020204020204" charset="-122"/>
              </a:rPr>
              <a:t>选取不同加工成型方法</a:t>
            </a:r>
            <a:r>
              <a:rPr lang="zh-CN" sz="3600" b="0" dirty="0">
                <a:latin typeface="微软雅黑" panose="020B0503020204020204" charset="-122"/>
                <a:ea typeface="微软雅黑" panose="020B0503020204020204" charset="-122"/>
                <a:cs typeface="微软雅黑" panose="020B0503020204020204" charset="-122"/>
              </a:rPr>
              <a:t>；</a:t>
            </a:r>
            <a:endParaRPr lang="en-US" sz="3600" b="0" dirty="0">
              <a:latin typeface="微软雅黑" panose="020B0503020204020204" charset="-122"/>
              <a:ea typeface="微软雅黑" panose="020B0503020204020204" charset="-122"/>
              <a:cs typeface="微软雅黑" panose="020B0503020204020204" charset="-122"/>
            </a:endParaRPr>
          </a:p>
          <a:p>
            <a:pPr indent="266700">
              <a:lnSpc>
                <a:spcPct val="150000"/>
              </a:lnSpc>
            </a:pPr>
            <a:r>
              <a:rPr lang="en-US" sz="3600" b="0" dirty="0">
                <a:latin typeface="微软雅黑" panose="020B0503020204020204" charset="-122"/>
                <a:ea typeface="微软雅黑" panose="020B0503020204020204" charset="-122"/>
                <a:cs typeface="微软雅黑" panose="020B0503020204020204" charset="-122"/>
              </a:rPr>
              <a:t>      4.</a:t>
            </a:r>
            <a:r>
              <a:rPr lang="zh-CN" sz="3600" b="0" dirty="0">
                <a:latin typeface="微软雅黑" panose="020B0503020204020204" charset="-122"/>
                <a:ea typeface="微软雅黑" panose="020B0503020204020204" charset="-122"/>
                <a:cs typeface="微软雅黑" panose="020B0503020204020204" charset="-122"/>
              </a:rPr>
              <a:t>能够</a:t>
            </a:r>
            <a:r>
              <a:rPr lang="zh-CN" sz="3600" b="0" dirty="0">
                <a:solidFill>
                  <a:srgbClr val="FF0000"/>
                </a:solidFill>
                <a:latin typeface="微软雅黑" panose="020B0503020204020204" charset="-122"/>
                <a:ea typeface="微软雅黑" panose="020B0503020204020204" charset="-122"/>
                <a:cs typeface="微软雅黑" panose="020B0503020204020204" charset="-122"/>
              </a:rPr>
              <a:t>选用合适的</a:t>
            </a:r>
            <a:r>
              <a:rPr lang="zh-CN" sz="3600" b="0" dirty="0">
                <a:latin typeface="微软雅黑" panose="020B0503020204020204" charset="-122"/>
                <a:ea typeface="微软雅黑" panose="020B0503020204020204" charset="-122"/>
                <a:cs typeface="微软雅黑" panose="020B0503020204020204" charset="-122"/>
              </a:rPr>
              <a:t>非金属材料替代工程上的金属材料。</a:t>
            </a:r>
            <a:endParaRPr lang="zh-CN" altLang="en-US" sz="36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barn(inVertical)">
                                      <p:cBhvr>
                                        <p:cTn id="2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0BA42D53-B6BC-B3FD-DB57-39990D7C2F14}"/>
              </a:ext>
            </a:extLst>
          </p:cNvPr>
          <p:cNvPicPr>
            <a:picLocks noChangeAspect="1"/>
          </p:cNvPicPr>
          <p:nvPr/>
        </p:nvPicPr>
        <p:blipFill>
          <a:blip r:embed="rId18"/>
          <a:stretch>
            <a:fillRect/>
          </a:stretch>
        </p:blipFill>
        <p:spPr>
          <a:xfrm>
            <a:off x="2503889" y="3429000"/>
            <a:ext cx="6181725" cy="3257550"/>
          </a:xfrm>
          <a:prstGeom prst="rect">
            <a:avLst/>
          </a:prstGeom>
        </p:spPr>
      </p:pic>
      <p:sp>
        <p:nvSpPr>
          <p:cNvPr id="23" name="文本框 22">
            <a:extLst>
              <a:ext uri="{FF2B5EF4-FFF2-40B4-BE49-F238E27FC236}">
                <a16:creationId xmlns:a16="http://schemas.microsoft.com/office/drawing/2014/main" id="{8823189B-FEF2-E0D3-EE55-F24874651685}"/>
              </a:ext>
            </a:extLst>
          </p:cNvPr>
          <p:cNvSpPr txBox="1"/>
          <p:nvPr/>
        </p:nvSpPr>
        <p:spPr>
          <a:xfrm>
            <a:off x="1691563" y="904018"/>
            <a:ext cx="9796425" cy="2221314"/>
          </a:xfrm>
          <a:prstGeom prst="rect">
            <a:avLst/>
          </a:prstGeom>
          <a:noFill/>
        </p:spPr>
        <p:txBody>
          <a:bodyPr wrap="square">
            <a:spAutoFit/>
          </a:bodyPr>
          <a:lstStyle/>
          <a:p>
            <a:pPr>
              <a:lnSpc>
                <a:spcPct val="150000"/>
              </a:lnSpc>
            </a:pPr>
            <a:r>
              <a:rPr lang="en-US"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rPr>
              <a:t>热处理的方法虽然很多，但任何一种热处理工艺都是由</a:t>
            </a:r>
            <a:r>
              <a:rPr lang="zh-CN" altLang="zh-CN" sz="32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加热、保温和冷却</a:t>
            </a:r>
            <a:r>
              <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rPr>
              <a:t>三个阶段所组成的。图</a:t>
            </a:r>
            <a:r>
              <a:rPr lang="en-US" altLang="zh-CN" sz="3200" kern="100" dirty="0">
                <a:effectLst/>
                <a:latin typeface="微软雅黑" panose="020B0503020204020204" pitchFamily="34" charset="-122"/>
                <a:ea typeface="微软雅黑" panose="020B0503020204020204" pitchFamily="34" charset="-122"/>
              </a:rPr>
              <a:t>1-8</a:t>
            </a:r>
            <a:r>
              <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rPr>
              <a:t>就是最基本的热处理工艺曲线。</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22" presetClass="entr" presetSubtype="4"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37FA683-22C7-F256-48B7-878CB61C2228}"/>
              </a:ext>
            </a:extLst>
          </p:cNvPr>
          <p:cNvSpPr txBox="1"/>
          <p:nvPr/>
        </p:nvSpPr>
        <p:spPr>
          <a:xfrm>
            <a:off x="1790700" y="1094715"/>
            <a:ext cx="6096000" cy="312458"/>
          </a:xfrm>
          <a:prstGeom prst="rect">
            <a:avLst/>
          </a:prstGeom>
          <a:noFill/>
        </p:spPr>
        <p:txBody>
          <a:bodyPr wrap="square">
            <a:spAutoFit/>
          </a:bodyPr>
          <a:lstStyle/>
          <a:p>
            <a:pPr indent="266700" algn="just">
              <a:lnSpc>
                <a:spcPts val="14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钢在加热时的组织转变</a:t>
            </a:r>
          </a:p>
        </p:txBody>
      </p:sp>
      <p:pic>
        <p:nvPicPr>
          <p:cNvPr id="23" name="图片 22">
            <a:extLst>
              <a:ext uri="{FF2B5EF4-FFF2-40B4-BE49-F238E27FC236}">
                <a16:creationId xmlns:a16="http://schemas.microsoft.com/office/drawing/2014/main" id="{709B31F4-C7CF-7C47-D544-27CA7BCD69F9}"/>
              </a:ext>
            </a:extLst>
          </p:cNvPr>
          <p:cNvPicPr>
            <a:picLocks noChangeAspect="1"/>
          </p:cNvPicPr>
          <p:nvPr/>
        </p:nvPicPr>
        <p:blipFill>
          <a:blip r:embed="rId18"/>
          <a:stretch>
            <a:fillRect/>
          </a:stretch>
        </p:blipFill>
        <p:spPr>
          <a:xfrm>
            <a:off x="5534025" y="1663139"/>
            <a:ext cx="5098005" cy="5034478"/>
          </a:xfrm>
          <a:prstGeom prst="rect">
            <a:avLst/>
          </a:prstGeom>
        </p:spPr>
      </p:pic>
      <p:sp>
        <p:nvSpPr>
          <p:cNvPr id="25" name="文本框 24">
            <a:extLst>
              <a:ext uri="{FF2B5EF4-FFF2-40B4-BE49-F238E27FC236}">
                <a16:creationId xmlns:a16="http://schemas.microsoft.com/office/drawing/2014/main" id="{BA12D841-3BA1-9F08-C3A6-326FB7CBB26F}"/>
              </a:ext>
            </a:extLst>
          </p:cNvPr>
          <p:cNvSpPr txBox="1"/>
          <p:nvPr/>
        </p:nvSpPr>
        <p:spPr>
          <a:xfrm>
            <a:off x="838200" y="1733254"/>
            <a:ext cx="4010025" cy="4540538"/>
          </a:xfrm>
          <a:prstGeom prst="rect">
            <a:avLst/>
          </a:prstGeom>
          <a:noFill/>
        </p:spPr>
        <p:txBody>
          <a:bodyPr wrap="square">
            <a:spAutoFit/>
          </a:bodyPr>
          <a:lstStyle/>
          <a:p>
            <a:pPr>
              <a:lnSpc>
                <a:spcPct val="150000"/>
              </a:lnSpc>
            </a:pPr>
            <a:r>
              <a:rPr lang="en-US" altLang="zh-CN" sz="2800" dirty="0">
                <a:solidFill>
                  <a:srgbClr val="000000"/>
                </a:solidFill>
                <a:effectLst/>
                <a:latin typeface="微软雅黑" panose="020B0503020204020204" pitchFamily="34" charset="-122"/>
                <a:ea typeface="微软雅黑" panose="020B0503020204020204" pitchFamily="34" charset="-122"/>
                <a:cs typeface="*Adobe Song Std L-Bold-5408"/>
              </a:rPr>
              <a:t>       </a:t>
            </a:r>
            <a:r>
              <a:rPr lang="zh-CN" altLang="zh-CN" sz="2800" dirty="0">
                <a:solidFill>
                  <a:srgbClr val="000000"/>
                </a:solidFill>
                <a:effectLst/>
                <a:latin typeface="微软雅黑" panose="020B0503020204020204" pitchFamily="34" charset="-122"/>
                <a:ea typeface="微软雅黑" panose="020B0503020204020204" pitchFamily="34" charset="-122"/>
                <a:cs typeface="*Adobe Song Std L-Bold-5408"/>
              </a:rPr>
              <a:t>钢的热处理主要是利用钢在加热和冷却时内部组织发生转变的基本规律，</a:t>
            </a:r>
            <a:r>
              <a:rPr lang="zh-CN" altLang="zh-CN" sz="2800" dirty="0">
                <a:solidFill>
                  <a:srgbClr val="FF0000"/>
                </a:solidFill>
                <a:effectLst/>
                <a:latin typeface="微软雅黑" panose="020B0503020204020204" pitchFamily="34" charset="-122"/>
                <a:ea typeface="微软雅黑" panose="020B0503020204020204" pitchFamily="34" charset="-122"/>
                <a:cs typeface="*Adobe Song Std L-Bold-5408"/>
              </a:rPr>
              <a:t>选择合适的加热温度、保温时间和冷却介质</a:t>
            </a:r>
            <a:r>
              <a:rPr lang="zh-CN" altLang="zh-CN" sz="2800" dirty="0">
                <a:solidFill>
                  <a:srgbClr val="000000"/>
                </a:solidFill>
                <a:effectLst/>
                <a:latin typeface="微软雅黑" panose="020B0503020204020204" pitchFamily="34" charset="-122"/>
                <a:ea typeface="微软雅黑" panose="020B0503020204020204" pitchFamily="34" charset="-122"/>
                <a:cs typeface="*Adobe Song Std L-Bold-5408"/>
              </a:rPr>
              <a:t>等有关参数，达到</a:t>
            </a:r>
            <a:r>
              <a:rPr lang="zh-CN" altLang="zh-CN" sz="2800" dirty="0">
                <a:solidFill>
                  <a:srgbClr val="FF0000"/>
                </a:solidFill>
                <a:effectLst/>
                <a:latin typeface="微软雅黑" panose="020B0503020204020204" pitchFamily="34" charset="-122"/>
                <a:ea typeface="微软雅黑" panose="020B0503020204020204" pitchFamily="34" charset="-122"/>
                <a:cs typeface="*Adobe Song Std L-Bold-5408"/>
              </a:rPr>
              <a:t>改善钢性能</a:t>
            </a:r>
            <a:r>
              <a:rPr lang="zh-CN" altLang="zh-CN" sz="2800" dirty="0">
                <a:solidFill>
                  <a:srgbClr val="000000"/>
                </a:solidFill>
                <a:effectLst/>
                <a:latin typeface="微软雅黑" panose="020B0503020204020204" pitchFamily="34" charset="-122"/>
                <a:ea typeface="微软雅黑" panose="020B0503020204020204" pitchFamily="34" charset="-122"/>
                <a:cs typeface="*Adobe Song Std L-Bold-5408"/>
              </a:rPr>
              <a:t>的目的</a:t>
            </a:r>
            <a:r>
              <a:rPr lang="zh-CN" altLang="en-US" sz="2800" dirty="0">
                <a:solidFill>
                  <a:srgbClr val="000000"/>
                </a:solidFill>
                <a:effectLst/>
                <a:latin typeface="微软雅黑" panose="020B0503020204020204" pitchFamily="34" charset="-122"/>
                <a:ea typeface="微软雅黑" panose="020B0503020204020204" pitchFamily="34" charset="-122"/>
                <a:cs typeface="*Adobe Song Std L-Bold-5408"/>
              </a:rPr>
              <a:t>。</a:t>
            </a:r>
            <a:endParaRPr lang="zh-CN" altLang="en-US" sz="2800"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EC09E5C3-8321-3E40-C336-1F4E821582A8}"/>
              </a:ext>
            </a:extLst>
          </p:cNvPr>
          <p:cNvSpPr txBox="1"/>
          <p:nvPr/>
        </p:nvSpPr>
        <p:spPr>
          <a:xfrm>
            <a:off x="6000524" y="1094715"/>
            <a:ext cx="4695825"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）纯铁的同素异构转变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P spid="25" grpId="0"/>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67FC777A-A35C-7525-DB34-5D76DD96609C}"/>
              </a:ext>
            </a:extLst>
          </p:cNvPr>
          <p:cNvSpPr txBox="1"/>
          <p:nvPr/>
        </p:nvSpPr>
        <p:spPr>
          <a:xfrm>
            <a:off x="1761674" y="1263000"/>
            <a:ext cx="9211126" cy="4459041"/>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钢铁</a:t>
            </a:r>
            <a:r>
              <a:rPr lang="zh-CN" altLang="zh-CN" sz="2400" kern="100" dirty="0">
                <a:effectLst/>
                <a:latin typeface="微软雅黑" panose="020B0503020204020204" pitchFamily="34" charset="-122"/>
                <a:ea typeface="微软雅黑" panose="020B0503020204020204" pitchFamily="34" charset="-122"/>
              </a:rPr>
              <a:t>是以</a:t>
            </a:r>
            <a:r>
              <a:rPr lang="zh-CN" altLang="zh-CN" sz="2400" kern="100" dirty="0">
                <a:solidFill>
                  <a:srgbClr val="FF0000"/>
                </a:solidFill>
                <a:effectLst/>
                <a:latin typeface="微软雅黑" panose="020B0503020204020204" pitchFamily="34" charset="-122"/>
                <a:ea typeface="微软雅黑" panose="020B0503020204020204" pitchFamily="34" charset="-122"/>
              </a:rPr>
              <a:t>铁和碳</a:t>
            </a:r>
            <a:r>
              <a:rPr lang="zh-CN" altLang="zh-CN" sz="2400" kern="100" dirty="0">
                <a:effectLst/>
                <a:latin typeface="微软雅黑" panose="020B0503020204020204" pitchFamily="34" charset="-122"/>
                <a:ea typeface="微软雅黑" panose="020B0503020204020204" pitchFamily="34" charset="-122"/>
              </a:rPr>
              <a:t>两种基本元素组成的合金，称为</a:t>
            </a:r>
            <a:r>
              <a:rPr lang="zh-CN" altLang="zh-CN" sz="2400" kern="100" dirty="0">
                <a:solidFill>
                  <a:srgbClr val="FF0000"/>
                </a:solidFill>
                <a:effectLst/>
                <a:latin typeface="微软雅黑" panose="020B0503020204020204" pitchFamily="34" charset="-122"/>
                <a:ea typeface="微软雅黑" panose="020B0503020204020204" pitchFamily="34" charset="-122"/>
              </a:rPr>
              <a:t>铁碳合金</a:t>
            </a:r>
            <a:r>
              <a:rPr lang="zh-CN" altLang="zh-CN"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铁碳合金</a:t>
            </a:r>
            <a:r>
              <a:rPr lang="zh-CN" altLang="zh-CN" sz="2400" kern="100" dirty="0">
                <a:effectLst/>
                <a:latin typeface="微软雅黑" panose="020B0503020204020204" pitchFamily="34" charset="-122"/>
                <a:ea typeface="微软雅黑" panose="020B0503020204020204" pitchFamily="34" charset="-122"/>
              </a:rPr>
              <a:t>的基本组织有</a:t>
            </a:r>
            <a:r>
              <a:rPr lang="zh-CN" altLang="zh-CN" sz="2400" kern="100" dirty="0">
                <a:solidFill>
                  <a:srgbClr val="FF0000"/>
                </a:solidFill>
                <a:effectLst/>
                <a:latin typeface="微软雅黑" panose="020B0503020204020204" pitchFamily="34" charset="-122"/>
                <a:ea typeface="微软雅黑" panose="020B0503020204020204" pitchFamily="34" charset="-122"/>
              </a:rPr>
              <a:t>铁素体、奥氏体、渗碳体、珠光体和莱氏体。</a:t>
            </a:r>
            <a:endParaRPr lang="en-US" altLang="zh-CN" sz="2400" kern="100" dirty="0">
              <a:solidFill>
                <a:srgbClr val="FF0000"/>
              </a:solidFill>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铁素体</a:t>
            </a:r>
            <a:r>
              <a:rPr lang="zh-CN" altLang="zh-CN" sz="2400" kern="100" dirty="0">
                <a:effectLst/>
                <a:latin typeface="微软雅黑" panose="020B0503020204020204" pitchFamily="34" charset="-122"/>
                <a:ea typeface="微软雅黑" panose="020B0503020204020204" pitchFamily="34" charset="-122"/>
              </a:rPr>
              <a:t>是指碳溶于</a:t>
            </a:r>
            <a:r>
              <a:rPr lang="zh-CN" altLang="zh-CN" sz="2400" kern="100" dirty="0">
                <a:solidFill>
                  <a:srgbClr val="333333"/>
                </a:solidFill>
                <a:effectLst/>
                <a:highlight>
                  <a:srgbClr val="FFFFFF"/>
                </a:highlight>
                <a:latin typeface="微软雅黑" panose="020B0503020204020204" pitchFamily="34" charset="-122"/>
                <a:ea typeface="微软雅黑" panose="020B0503020204020204" pitchFamily="34" charset="-122"/>
              </a:rPr>
              <a:t>α</a:t>
            </a:r>
            <a:r>
              <a:rPr lang="en-US" altLang="zh-CN" sz="2400" kern="100" dirty="0">
                <a:effectLst/>
                <a:latin typeface="微软雅黑" panose="020B0503020204020204" pitchFamily="34" charset="-122"/>
                <a:ea typeface="微软雅黑" panose="020B0503020204020204" pitchFamily="34" charset="-122"/>
              </a:rPr>
              <a:t>-Fe</a:t>
            </a:r>
            <a:r>
              <a:rPr lang="zh-CN" altLang="zh-CN" sz="2400" kern="100" dirty="0">
                <a:effectLst/>
                <a:latin typeface="微软雅黑" panose="020B0503020204020204" pitchFamily="34" charset="-122"/>
                <a:ea typeface="微软雅黑" panose="020B0503020204020204" pitchFamily="34" charset="-122"/>
              </a:rPr>
              <a:t>中的间隙固溶体，用</a:t>
            </a:r>
            <a:r>
              <a:rPr lang="zh-CN" altLang="zh-CN" sz="2400" kern="100" dirty="0">
                <a:solidFill>
                  <a:srgbClr val="FF0000"/>
                </a:solidFill>
                <a:effectLst/>
                <a:latin typeface="微软雅黑" panose="020B0503020204020204" pitchFamily="34" charset="-122"/>
                <a:ea typeface="微软雅黑" panose="020B0503020204020204" pitchFamily="34" charset="-122"/>
              </a:rPr>
              <a:t>符号</a:t>
            </a:r>
            <a:r>
              <a:rPr lang="en-US" altLang="zh-CN" sz="2400" kern="100" dirty="0">
                <a:solidFill>
                  <a:srgbClr val="FF0000"/>
                </a:solidFill>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表示；</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奥氏体</a:t>
            </a:r>
            <a:r>
              <a:rPr lang="zh-CN" altLang="zh-CN" sz="2400" kern="100" dirty="0">
                <a:effectLst/>
                <a:latin typeface="微软雅黑" panose="020B0503020204020204" pitchFamily="34" charset="-122"/>
                <a:ea typeface="微软雅黑" panose="020B0503020204020204" pitchFamily="34" charset="-122"/>
              </a:rPr>
              <a:t>指碳溶于</a:t>
            </a:r>
            <a:r>
              <a:rPr lang="zh-CN" altLang="zh-CN" sz="2400" kern="100" dirty="0">
                <a:solidFill>
                  <a:srgbClr val="333333"/>
                </a:solidFill>
                <a:effectLst/>
                <a:highlight>
                  <a:srgbClr val="FFFFFF"/>
                </a:highlight>
                <a:latin typeface="微软雅黑" panose="020B0503020204020204" pitchFamily="34" charset="-122"/>
                <a:ea typeface="微软雅黑" panose="020B0503020204020204" pitchFamily="34" charset="-122"/>
              </a:rPr>
              <a:t>γ</a:t>
            </a:r>
            <a:r>
              <a:rPr lang="en-US" altLang="zh-CN" sz="2400" kern="100" dirty="0">
                <a:effectLst/>
                <a:latin typeface="微软雅黑" panose="020B0503020204020204" pitchFamily="34" charset="-122"/>
                <a:ea typeface="微软雅黑" panose="020B0503020204020204" pitchFamily="34" charset="-122"/>
              </a:rPr>
              <a:t>-Fe</a:t>
            </a:r>
            <a:r>
              <a:rPr lang="zh-CN" altLang="zh-CN" sz="2400" kern="100" dirty="0">
                <a:effectLst/>
                <a:latin typeface="微软雅黑" panose="020B0503020204020204" pitchFamily="34" charset="-122"/>
                <a:ea typeface="微软雅黑" panose="020B0503020204020204" pitchFamily="34" charset="-122"/>
              </a:rPr>
              <a:t>中的间隙固溶体，用</a:t>
            </a:r>
            <a:r>
              <a:rPr lang="zh-CN" altLang="zh-CN" sz="2400" kern="100" dirty="0">
                <a:solidFill>
                  <a:srgbClr val="FF0000"/>
                </a:solidFill>
                <a:effectLst/>
                <a:latin typeface="微软雅黑" panose="020B0503020204020204" pitchFamily="34" charset="-122"/>
                <a:ea typeface="微软雅黑" panose="020B0503020204020204" pitchFamily="34" charset="-122"/>
              </a:rPr>
              <a:t>符号</a:t>
            </a:r>
            <a:r>
              <a:rPr lang="en-US" altLang="zh-CN" sz="2400" kern="100" dirty="0">
                <a:solidFill>
                  <a:srgbClr val="FF0000"/>
                </a:solidFill>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表示；</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渗碳体</a:t>
            </a:r>
            <a:r>
              <a:rPr lang="zh-CN" altLang="zh-CN" sz="2400" kern="100" dirty="0">
                <a:effectLst/>
                <a:latin typeface="微软雅黑" panose="020B0503020204020204" pitchFamily="34" charset="-122"/>
                <a:ea typeface="微软雅黑" panose="020B0503020204020204" pitchFamily="34" charset="-122"/>
              </a:rPr>
              <a:t>是铁和碳形成的金属化合物，用</a:t>
            </a:r>
            <a:r>
              <a:rPr lang="zh-CN" altLang="zh-CN" sz="2400" kern="100" dirty="0">
                <a:solidFill>
                  <a:srgbClr val="FF0000"/>
                </a:solidFill>
                <a:effectLst/>
                <a:latin typeface="微软雅黑" panose="020B0503020204020204" pitchFamily="34" charset="-122"/>
                <a:ea typeface="微软雅黑" panose="020B0503020204020204" pitchFamily="34" charset="-122"/>
              </a:rPr>
              <a:t>符号</a:t>
            </a:r>
            <a:r>
              <a:rPr lang="en-US" altLang="zh-CN" sz="2400" kern="100" dirty="0">
                <a:solidFill>
                  <a:srgbClr val="FF0000"/>
                </a:solidFill>
                <a:effectLst/>
                <a:latin typeface="微软雅黑" panose="020B0503020204020204" pitchFamily="34" charset="-122"/>
                <a:ea typeface="微软雅黑" panose="020B0503020204020204" pitchFamily="34" charset="-122"/>
              </a:rPr>
              <a:t>Fe</a:t>
            </a:r>
            <a:r>
              <a:rPr lang="en-US" altLang="zh-CN" sz="2400" kern="100" baseline="-25000" dirty="0">
                <a:solidFill>
                  <a:srgbClr val="FF0000"/>
                </a:solidFill>
                <a:effectLst/>
                <a:latin typeface="微软雅黑" panose="020B0503020204020204" pitchFamily="34" charset="-122"/>
                <a:ea typeface="微软雅黑" panose="020B0503020204020204" pitchFamily="34" charset="-122"/>
              </a:rPr>
              <a:t>3</a:t>
            </a:r>
            <a:r>
              <a:rPr lang="en-US" altLang="zh-CN" sz="2400" kern="100" dirty="0">
                <a:solidFill>
                  <a:srgbClr val="FF0000"/>
                </a:solidFill>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表示；</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珠光体</a:t>
            </a:r>
            <a:r>
              <a:rPr lang="zh-CN" altLang="zh-CN" sz="2400" kern="100" dirty="0">
                <a:effectLst/>
                <a:latin typeface="微软雅黑" panose="020B0503020204020204" pitchFamily="34" charset="-122"/>
                <a:ea typeface="微软雅黑" panose="020B0503020204020204" pitchFamily="34" charset="-122"/>
              </a:rPr>
              <a:t>是铁素体和渗碳体组成的机械混合物，用</a:t>
            </a:r>
            <a:r>
              <a:rPr lang="zh-CN" altLang="zh-CN" sz="2400" kern="100" dirty="0">
                <a:solidFill>
                  <a:srgbClr val="FF0000"/>
                </a:solidFill>
                <a:effectLst/>
                <a:latin typeface="微软雅黑" panose="020B0503020204020204" pitchFamily="34" charset="-122"/>
                <a:ea typeface="微软雅黑" panose="020B0503020204020204" pitchFamily="34" charset="-122"/>
              </a:rPr>
              <a:t>符号</a:t>
            </a:r>
            <a:r>
              <a:rPr lang="en-US" altLang="zh-CN" sz="2400" kern="100" dirty="0">
                <a:solidFill>
                  <a:srgbClr val="FF0000"/>
                </a:solidFill>
                <a:effectLst/>
                <a:latin typeface="微软雅黑" panose="020B0503020204020204" pitchFamily="34" charset="-122"/>
                <a:ea typeface="微软雅黑" panose="020B0503020204020204" pitchFamily="34" charset="-122"/>
              </a:rPr>
              <a:t>P</a:t>
            </a:r>
            <a:r>
              <a:rPr lang="zh-CN" altLang="zh-CN" sz="2400" kern="100" dirty="0">
                <a:effectLst/>
                <a:latin typeface="微软雅黑" panose="020B0503020204020204" pitchFamily="34" charset="-122"/>
                <a:ea typeface="微软雅黑" panose="020B0503020204020204" pitchFamily="34" charset="-122"/>
              </a:rPr>
              <a:t>表示；</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莱氏体</a:t>
            </a:r>
            <a:r>
              <a:rPr lang="zh-CN" altLang="zh-CN" sz="2400" kern="100" dirty="0">
                <a:effectLst/>
                <a:latin typeface="微软雅黑" panose="020B0503020204020204" pitchFamily="34" charset="-122"/>
                <a:ea typeface="微软雅黑" panose="020B0503020204020204" pitchFamily="34" charset="-122"/>
              </a:rPr>
              <a:t>是奥氏体和渗碳体组成的机械混合物，用</a:t>
            </a:r>
            <a:r>
              <a:rPr lang="zh-CN" altLang="zh-CN" sz="2400" kern="100" dirty="0">
                <a:solidFill>
                  <a:srgbClr val="FF0000"/>
                </a:solidFill>
                <a:effectLst/>
                <a:latin typeface="微软雅黑" panose="020B0503020204020204" pitchFamily="34" charset="-122"/>
                <a:ea typeface="微软雅黑" panose="020B0503020204020204" pitchFamily="34" charset="-122"/>
              </a:rPr>
              <a:t>符号</a:t>
            </a:r>
            <a:r>
              <a:rPr lang="en-US" altLang="zh-CN" sz="2400" kern="100" dirty="0">
                <a:solidFill>
                  <a:srgbClr val="FF0000"/>
                </a:solidFill>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表示。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21" name="图片 20">
            <a:extLst>
              <a:ext uri="{FF2B5EF4-FFF2-40B4-BE49-F238E27FC236}">
                <a16:creationId xmlns:a16="http://schemas.microsoft.com/office/drawing/2014/main" id="{7ACCF397-90C4-287A-5EB4-D8C48601213D}"/>
              </a:ext>
            </a:extLst>
          </p:cNvPr>
          <p:cNvPicPr>
            <a:picLocks noChangeAspect="1"/>
          </p:cNvPicPr>
          <p:nvPr/>
        </p:nvPicPr>
        <p:blipFill>
          <a:blip r:embed="rId18"/>
          <a:stretch>
            <a:fillRect/>
          </a:stretch>
        </p:blipFill>
        <p:spPr>
          <a:xfrm>
            <a:off x="3524187" y="1805550"/>
            <a:ext cx="5695950" cy="4667250"/>
          </a:xfrm>
          <a:prstGeom prst="rect">
            <a:avLst/>
          </a:prstGeom>
        </p:spPr>
      </p:pic>
      <p:sp>
        <p:nvSpPr>
          <p:cNvPr id="23" name="文本框 22">
            <a:extLst>
              <a:ext uri="{FF2B5EF4-FFF2-40B4-BE49-F238E27FC236}">
                <a16:creationId xmlns:a16="http://schemas.microsoft.com/office/drawing/2014/main" id="{D6447CF9-FAD3-6A32-26E6-903ECD586BE9}"/>
              </a:ext>
            </a:extLst>
          </p:cNvPr>
          <p:cNvSpPr txBox="1"/>
          <p:nvPr/>
        </p:nvSpPr>
        <p:spPr>
          <a:xfrm>
            <a:off x="3734100" y="1094715"/>
            <a:ext cx="6096000" cy="523220"/>
          </a:xfrm>
          <a:prstGeom prst="rect">
            <a:avLst/>
          </a:prstGeom>
          <a:noFill/>
        </p:spPr>
        <p:txBody>
          <a:bodyPr wrap="square">
            <a:spAutoFit/>
          </a:bodyPr>
          <a:lstStyle/>
          <a:p>
            <a:pPr indent="266700" algn="just"/>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）碳钢的相变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2A3BE78D-32F3-5881-9563-7EE48F41087E}"/>
              </a:ext>
            </a:extLst>
          </p:cNvPr>
          <p:cNvSpPr txBox="1"/>
          <p:nvPr/>
        </p:nvSpPr>
        <p:spPr>
          <a:xfrm>
            <a:off x="1752600" y="1037840"/>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）奥氏体的形成</a:t>
            </a:r>
          </a:p>
        </p:txBody>
      </p:sp>
      <p:pic>
        <p:nvPicPr>
          <p:cNvPr id="23" name="图片 22">
            <a:extLst>
              <a:ext uri="{FF2B5EF4-FFF2-40B4-BE49-F238E27FC236}">
                <a16:creationId xmlns:a16="http://schemas.microsoft.com/office/drawing/2014/main" id="{4CB85827-6DAF-1781-8565-9ACC08B8D1C3}"/>
              </a:ext>
            </a:extLst>
          </p:cNvPr>
          <p:cNvPicPr>
            <a:picLocks noChangeAspect="1"/>
          </p:cNvPicPr>
          <p:nvPr/>
        </p:nvPicPr>
        <p:blipFill>
          <a:blip r:embed="rId18"/>
          <a:stretch>
            <a:fillRect/>
          </a:stretch>
        </p:blipFill>
        <p:spPr>
          <a:xfrm>
            <a:off x="938212" y="1676400"/>
            <a:ext cx="10148289" cy="3505200"/>
          </a:xfrm>
          <a:prstGeom prst="rect">
            <a:avLst/>
          </a:prstGeom>
        </p:spPr>
      </p:pic>
      <p:sp>
        <p:nvSpPr>
          <p:cNvPr id="25" name="文本框 24">
            <a:extLst>
              <a:ext uri="{FF2B5EF4-FFF2-40B4-BE49-F238E27FC236}">
                <a16:creationId xmlns:a16="http://schemas.microsoft.com/office/drawing/2014/main" id="{AD90DAB5-234C-6A61-B3E1-E8F7836462BE}"/>
              </a:ext>
            </a:extLst>
          </p:cNvPr>
          <p:cNvSpPr txBox="1"/>
          <p:nvPr/>
        </p:nvSpPr>
        <p:spPr>
          <a:xfrm>
            <a:off x="1535429" y="5277890"/>
            <a:ext cx="9637395" cy="1384995"/>
          </a:xfrm>
          <a:prstGeom prst="rect">
            <a:avLst/>
          </a:prstGeom>
          <a:noFill/>
        </p:spPr>
        <p:txBody>
          <a:bodyPr wrap="square">
            <a:spAutoFit/>
          </a:bodyPr>
          <a:lstStyle/>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奥氏体的转变</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个基本过程</a:t>
            </a: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kern="100" dirty="0">
                <a:solidFill>
                  <a:srgbClr val="FF0000"/>
                </a:solidFill>
                <a:effectLst/>
                <a:latin typeface="微软雅黑" panose="020B0503020204020204" pitchFamily="34" charset="-122"/>
                <a:ea typeface="微软雅黑" panose="020B0503020204020204" pitchFamily="34" charset="-122"/>
              </a:rPr>
              <a:t>1</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）奥氏体晶核的形成和长大。</a:t>
            </a:r>
            <a:r>
              <a:rPr lang="en-US" altLang="zh-CN" sz="2800" kern="100" dirty="0">
                <a:solidFill>
                  <a:srgbClr val="FF0000"/>
                </a:solidFill>
                <a:effectLst/>
                <a:latin typeface="微软雅黑" panose="020B0503020204020204" pitchFamily="34" charset="-122"/>
                <a:ea typeface="微软雅黑" panose="020B0503020204020204" pitchFamily="34" charset="-122"/>
              </a:rPr>
              <a:t>2</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）奥氏体的长大过程。</a:t>
            </a:r>
            <a:endParaRPr lang="en-US"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kern="100" dirty="0">
                <a:solidFill>
                  <a:srgbClr val="FF0000"/>
                </a:solidFill>
                <a:effectLst/>
                <a:latin typeface="微软雅黑" panose="020B0503020204020204" pitchFamily="34" charset="-122"/>
                <a:ea typeface="微软雅黑" panose="020B0503020204020204" pitchFamily="34" charset="-122"/>
              </a:rPr>
              <a:t>3</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）残余渗碳体的溶解。</a:t>
            </a:r>
            <a:r>
              <a:rPr lang="en-US"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4</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）奥氏体的均匀化。</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P spid="2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81353597-09E1-43A7-2B48-9B2D1A95EC39}"/>
              </a:ext>
            </a:extLst>
          </p:cNvPr>
          <p:cNvSpPr txBox="1"/>
          <p:nvPr/>
        </p:nvSpPr>
        <p:spPr>
          <a:xfrm>
            <a:off x="1407197" y="1037840"/>
            <a:ext cx="9746578" cy="454053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钢在冷却时的组织转变</a:t>
            </a:r>
          </a:p>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）冷却方式</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 1</a:t>
            </a:r>
            <a:r>
              <a:rPr lang="zh-CN" altLang="zh-CN" sz="2800" kern="100" dirty="0">
                <a:solidFill>
                  <a:srgbClr val="FF0000"/>
                </a:solidFill>
                <a:effectLst/>
                <a:latin typeface="微软雅黑" panose="020B0503020204020204" pitchFamily="34" charset="-122"/>
                <a:ea typeface="微软雅黑" panose="020B0503020204020204" pitchFamily="34" charset="-122"/>
              </a:rPr>
              <a:t>）等温冷却。</a:t>
            </a:r>
            <a:r>
              <a:rPr lang="zh-CN" altLang="zh-CN" sz="2800" kern="100" dirty="0">
                <a:effectLst/>
                <a:latin typeface="微软雅黑" panose="020B0503020204020204" pitchFamily="34" charset="-122"/>
                <a:ea typeface="微软雅黑" panose="020B0503020204020204" pitchFamily="34" charset="-122"/>
              </a:rPr>
              <a:t>将奥氏体化的钢，快速冷却到</a:t>
            </a:r>
            <a:r>
              <a:rPr lang="en-US" altLang="zh-CN" sz="2800" kern="100" dirty="0">
                <a:effectLst/>
                <a:latin typeface="微软雅黑" panose="020B0503020204020204" pitchFamily="34" charset="-122"/>
                <a:ea typeface="微软雅黑" panose="020B0503020204020204" pitchFamily="34" charset="-122"/>
              </a:rPr>
              <a:t>Ar</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以下某一温度，等温停留一段时间，使奥氏体发生转变，然后再冷却到室温。</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 2</a:t>
            </a:r>
            <a:r>
              <a:rPr lang="zh-CN" altLang="zh-CN" sz="2800" kern="100" dirty="0">
                <a:solidFill>
                  <a:srgbClr val="FF0000"/>
                </a:solidFill>
                <a:effectLst/>
                <a:latin typeface="微软雅黑" panose="020B0503020204020204" pitchFamily="34" charset="-122"/>
                <a:ea typeface="微软雅黑" panose="020B0503020204020204" pitchFamily="34" charset="-122"/>
              </a:rPr>
              <a:t>）连续冷却。</a:t>
            </a:r>
            <a:r>
              <a:rPr lang="zh-CN" altLang="zh-CN" sz="2800" kern="100" dirty="0">
                <a:effectLst/>
                <a:latin typeface="微软雅黑" panose="020B0503020204020204" pitchFamily="34" charset="-122"/>
                <a:ea typeface="微软雅黑" panose="020B0503020204020204" pitchFamily="34" charset="-122"/>
              </a:rPr>
              <a:t>把奥氏体化的钢以某一速度连续冷却到室温，使奥氏体在连续冷却过程中发生转变。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ircle(in)">
                                      <p:cBhvr>
                                        <p:cTn id="2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354CA402-07BE-F343-08AA-42F9E887E2AF}"/>
              </a:ext>
            </a:extLst>
          </p:cNvPr>
          <p:cNvSpPr txBox="1"/>
          <p:nvPr/>
        </p:nvSpPr>
        <p:spPr>
          <a:xfrm>
            <a:off x="895350" y="1301751"/>
            <a:ext cx="10592638" cy="1384995"/>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）共析钢奥氏体的冷却转变</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）共析钢奥氏体的等温冷却转变</a:t>
            </a:r>
          </a:p>
          <a:p>
            <a:pPr indent="266700" algn="l"/>
            <a:r>
              <a:rPr lang="zh-CN" altLang="zh-CN" sz="2800" kern="100" dirty="0">
                <a:effectLst/>
                <a:latin typeface="微软雅黑" panose="020B0503020204020204" pitchFamily="34" charset="-122"/>
                <a:ea typeface="微软雅黑" panose="020B0503020204020204" pitchFamily="34" charset="-122"/>
              </a:rPr>
              <a:t>共析钢加热获得均匀的奥氏体，只有冷却到</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线以下才发生转变。</a:t>
            </a:r>
          </a:p>
        </p:txBody>
      </p:sp>
      <p:pic>
        <p:nvPicPr>
          <p:cNvPr id="23" name="图片 22">
            <a:extLst>
              <a:ext uri="{FF2B5EF4-FFF2-40B4-BE49-F238E27FC236}">
                <a16:creationId xmlns:a16="http://schemas.microsoft.com/office/drawing/2014/main" id="{2462A352-1DE6-0A80-6AF1-219837751C6F}"/>
              </a:ext>
            </a:extLst>
          </p:cNvPr>
          <p:cNvPicPr>
            <a:picLocks noChangeAspect="1"/>
          </p:cNvPicPr>
          <p:nvPr/>
        </p:nvPicPr>
        <p:blipFill>
          <a:blip r:embed="rId18"/>
          <a:stretch>
            <a:fillRect/>
          </a:stretch>
        </p:blipFill>
        <p:spPr>
          <a:xfrm>
            <a:off x="1037012" y="2926920"/>
            <a:ext cx="10184872" cy="34575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C7B99D5-A320-5264-06DE-922B350A1D2F}"/>
              </a:ext>
            </a:extLst>
          </p:cNvPr>
          <p:cNvSpPr txBox="1"/>
          <p:nvPr/>
        </p:nvSpPr>
        <p:spPr>
          <a:xfrm>
            <a:off x="1190625" y="843972"/>
            <a:ext cx="10077450"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）共析钢奥氏体的连续冷却转变</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过冷奥氏体在</a:t>
            </a:r>
            <a:r>
              <a:rPr lang="en-US" altLang="zh-CN" sz="2800" kern="100" dirty="0" err="1">
                <a:effectLst/>
                <a:latin typeface="微软雅黑" panose="020B0503020204020204" pitchFamily="34" charset="-122"/>
                <a:ea typeface="微软雅黑" panose="020B0503020204020204" pitchFamily="34" charset="-122"/>
              </a:rPr>
              <a:t>M</a:t>
            </a:r>
            <a:r>
              <a:rPr lang="en-US" altLang="zh-CN" sz="2800" kern="100" baseline="-25000" dirty="0" err="1">
                <a:effectLst/>
                <a:latin typeface="微软雅黑" panose="020B0503020204020204" pitchFamily="34" charset="-122"/>
                <a:ea typeface="微软雅黑" panose="020B0503020204020204" pitchFamily="34" charset="-122"/>
              </a:rPr>
              <a:t>s</a:t>
            </a:r>
            <a:r>
              <a:rPr lang="en-US" altLang="zh-CN" sz="2800" kern="100" dirty="0" err="1">
                <a:effectLst/>
                <a:latin typeface="微软雅黑" panose="020B0503020204020204" pitchFamily="34" charset="-122"/>
                <a:ea typeface="微软雅黑" panose="020B0503020204020204" pitchFamily="34" charset="-122"/>
              </a:rPr>
              <a:t>~M</a:t>
            </a:r>
            <a:r>
              <a:rPr lang="zh-CN" altLang="zh-CN" sz="2800" kern="100" baseline="-25000" dirty="0">
                <a:effectLst/>
                <a:latin typeface="微软雅黑" panose="020B0503020204020204" pitchFamily="34" charset="-122"/>
                <a:ea typeface="微软雅黑" panose="020B0503020204020204" pitchFamily="34" charset="-122"/>
              </a:rPr>
              <a:t>ƒ</a:t>
            </a:r>
            <a:r>
              <a:rPr lang="zh-CN" altLang="zh-CN" sz="2800" kern="100" dirty="0">
                <a:effectLst/>
                <a:latin typeface="微软雅黑" panose="020B0503020204020204" pitchFamily="34" charset="-122"/>
                <a:ea typeface="微软雅黑" panose="020B0503020204020204" pitchFamily="34" charset="-122"/>
              </a:rPr>
              <a:t>之间的连续冷却转变产物为马氏体（</a:t>
            </a:r>
            <a:r>
              <a:rPr lang="en-US" altLang="zh-CN" sz="2800" kern="100" dirty="0" err="1">
                <a:effectLst/>
                <a:latin typeface="微软雅黑" panose="020B0503020204020204" pitchFamily="34" charset="-122"/>
                <a:ea typeface="微软雅黑" panose="020B0503020204020204" pitchFamily="34" charset="-122"/>
              </a:rPr>
              <a:t>M</a:t>
            </a:r>
            <a:r>
              <a:rPr lang="en-US" altLang="zh-CN" sz="2800" kern="100" baseline="-25000" dirty="0" err="1">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a:t>
            </a:r>
            <a:r>
              <a:rPr lang="zh-CN" altLang="zh-CN" sz="2800" kern="100" baseline="-25000" dirty="0">
                <a:effectLst/>
                <a:latin typeface="微软雅黑" panose="020B0503020204020204" pitchFamily="34" charset="-122"/>
                <a:ea typeface="微软雅黑" panose="020B0503020204020204" pitchFamily="34" charset="-122"/>
              </a:rPr>
              <a:t>ƒ</a:t>
            </a:r>
            <a:r>
              <a:rPr lang="zh-CN" altLang="zh-CN" sz="2800" kern="100" dirty="0">
                <a:effectLst/>
                <a:latin typeface="微软雅黑" panose="020B0503020204020204" pitchFamily="34" charset="-122"/>
                <a:ea typeface="微软雅黑" panose="020B0503020204020204" pitchFamily="34" charset="-122"/>
              </a:rPr>
              <a:t>分别为马氏体转变的开始、结束温度）。</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solidFill>
                  <a:srgbClr val="FF0000"/>
                </a:solidFill>
                <a:effectLst/>
                <a:latin typeface="微软雅黑" panose="020B0503020204020204" pitchFamily="34" charset="-122"/>
                <a:ea typeface="微软雅黑" panose="020B0503020204020204" pitchFamily="34" charset="-122"/>
              </a:rPr>
              <a:t>马氏体</a:t>
            </a:r>
            <a:r>
              <a:rPr lang="zh-CN" altLang="zh-CN" sz="2800" kern="100" dirty="0">
                <a:effectLst/>
                <a:latin typeface="微软雅黑" panose="020B0503020204020204" pitchFamily="34" charset="-122"/>
                <a:ea typeface="微软雅黑" panose="020B0503020204020204" pitchFamily="34" charset="-122"/>
              </a:rPr>
              <a:t>是碳在</a:t>
            </a:r>
            <a:r>
              <a:rPr lang="zh-CN" altLang="zh-CN" sz="2800" kern="100" dirty="0">
                <a:solidFill>
                  <a:srgbClr val="333333"/>
                </a:solidFill>
                <a:effectLst/>
                <a:highlight>
                  <a:srgbClr val="FFFFFF"/>
                </a:highlight>
                <a:latin typeface="微软雅黑" panose="020B0503020204020204" pitchFamily="34" charset="-122"/>
                <a:ea typeface="微软雅黑" panose="020B0503020204020204" pitchFamily="34" charset="-122"/>
              </a:rPr>
              <a:t>α</a:t>
            </a:r>
            <a:r>
              <a:rPr lang="en-US" altLang="zh-CN" sz="2800" kern="100" dirty="0">
                <a:effectLst/>
                <a:latin typeface="微软雅黑" panose="020B0503020204020204" pitchFamily="34" charset="-122"/>
                <a:ea typeface="微软雅黑" panose="020B0503020204020204" pitchFamily="34" charset="-122"/>
              </a:rPr>
              <a:t>-Fe</a:t>
            </a:r>
            <a:r>
              <a:rPr lang="zh-CN" altLang="zh-CN" sz="2800" kern="100" dirty="0">
                <a:effectLst/>
                <a:latin typeface="微软雅黑" panose="020B0503020204020204" pitchFamily="34" charset="-122"/>
                <a:ea typeface="微软雅黑" panose="020B0503020204020204" pitchFamily="34" charset="-122"/>
              </a:rPr>
              <a:t>中的过饱和固溶体，用</a:t>
            </a:r>
            <a:r>
              <a:rPr lang="zh-CN" altLang="zh-CN" sz="2800" kern="100" dirty="0">
                <a:solidFill>
                  <a:srgbClr val="FF0000"/>
                </a:solidFill>
                <a:effectLst/>
                <a:latin typeface="微软雅黑" panose="020B0503020204020204" pitchFamily="34" charset="-122"/>
                <a:ea typeface="微软雅黑" panose="020B0503020204020204" pitchFamily="34" charset="-122"/>
              </a:rPr>
              <a:t>符号</a:t>
            </a:r>
            <a:r>
              <a:rPr lang="en-US" altLang="zh-CN" sz="2800" kern="100" dirty="0">
                <a:solidFill>
                  <a:srgbClr val="FF0000"/>
                </a:solidFill>
                <a:effectLst/>
                <a:latin typeface="微软雅黑" panose="020B0503020204020204" pitchFamily="34" charset="-122"/>
                <a:ea typeface="微软雅黑" panose="020B0503020204020204" pitchFamily="34" charset="-122"/>
              </a:rPr>
              <a:t>M</a:t>
            </a:r>
            <a:r>
              <a:rPr lang="zh-CN" altLang="zh-CN" sz="2800" kern="100" dirty="0">
                <a:effectLst/>
                <a:latin typeface="微软雅黑" panose="020B0503020204020204" pitchFamily="34" charset="-122"/>
                <a:ea typeface="微软雅黑" panose="020B0503020204020204" pitchFamily="34" charset="-122"/>
              </a:rPr>
              <a:t>表示，是在转变温度小于</a:t>
            </a:r>
            <a:r>
              <a:rPr lang="en-US" altLang="zh-CN" sz="2800" kern="100" dirty="0">
                <a:effectLst/>
                <a:latin typeface="微软雅黑" panose="020B0503020204020204" pitchFamily="34" charset="-122"/>
                <a:ea typeface="微软雅黑" panose="020B0503020204020204" pitchFamily="34" charset="-122"/>
              </a:rPr>
              <a:t>240</a:t>
            </a:r>
            <a:r>
              <a:rPr lang="zh-CN" altLang="zh-CN" sz="2800" kern="100" dirty="0">
                <a:effectLst/>
                <a:latin typeface="微软雅黑" panose="020B0503020204020204" pitchFamily="34" charset="-122"/>
                <a:ea typeface="微软雅黑" panose="020B0503020204020204" pitchFamily="34" charset="-122"/>
              </a:rPr>
              <a:t>℃时得到的。马氏体的形态和性能与含碳量有关：当ω</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&lt;0.2%</a:t>
            </a:r>
            <a:r>
              <a:rPr lang="zh-CN" altLang="zh-CN" sz="2800" kern="100" dirty="0">
                <a:effectLst/>
                <a:latin typeface="微软雅黑" panose="020B0503020204020204" pitchFamily="34" charset="-122"/>
                <a:ea typeface="微软雅黑" panose="020B0503020204020204" pitchFamily="34" charset="-122"/>
              </a:rPr>
              <a:t>时，钢中马氏体的形态几乎全部为板条状马氏体；当ω</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&gt;1.0%</a:t>
            </a:r>
            <a:r>
              <a:rPr lang="zh-CN" altLang="zh-CN" sz="2800" kern="100" dirty="0">
                <a:effectLst/>
                <a:latin typeface="微软雅黑" panose="020B0503020204020204" pitchFamily="34" charset="-122"/>
                <a:ea typeface="微软雅黑" panose="020B0503020204020204" pitchFamily="34" charset="-122"/>
              </a:rPr>
              <a:t>时，几乎全部为片状马氏体；</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当</a:t>
            </a:r>
            <a:r>
              <a:rPr lang="en-US" altLang="zh-CN" sz="2800" kern="100" dirty="0">
                <a:effectLst/>
                <a:latin typeface="微软雅黑" panose="020B0503020204020204" pitchFamily="34" charset="-122"/>
                <a:ea typeface="微软雅黑" panose="020B0503020204020204" pitchFamily="34" charset="-122"/>
              </a:rPr>
              <a:t>0.2%&lt;</a:t>
            </a:r>
            <a:r>
              <a:rPr lang="zh-CN" altLang="zh-CN" sz="2800" kern="100" dirty="0">
                <a:effectLst/>
                <a:latin typeface="微软雅黑" panose="020B0503020204020204" pitchFamily="34" charset="-122"/>
                <a:ea typeface="微软雅黑" panose="020B0503020204020204" pitchFamily="34" charset="-122"/>
              </a:rPr>
              <a:t>ω</a:t>
            </a:r>
            <a:r>
              <a:rPr lang="en-US" altLang="zh-CN" sz="2800" kern="100" baseline="-25000" dirty="0">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&lt;1.0%</a:t>
            </a:r>
            <a:r>
              <a:rPr lang="zh-CN" altLang="zh-CN" sz="2800" kern="100" dirty="0">
                <a:effectLst/>
                <a:latin typeface="微软雅黑" panose="020B0503020204020204" pitchFamily="34" charset="-122"/>
                <a:ea typeface="微软雅黑" panose="020B0503020204020204" pitchFamily="34" charset="-122"/>
              </a:rPr>
              <a:t>时，为两种马氏体的混合组织。</a:t>
            </a:r>
            <a:endParaRPr lang="en-US" altLang="zh-CN" sz="2800" kern="100" dirty="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8495E74-79A6-8968-B4C7-2852AC6BE8AB}"/>
              </a:ext>
            </a:extLst>
          </p:cNvPr>
          <p:cNvSpPr txBox="1"/>
          <p:nvPr/>
        </p:nvSpPr>
        <p:spPr>
          <a:xfrm>
            <a:off x="1578104" y="930117"/>
            <a:ext cx="9842371" cy="5186869"/>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二、钢的整体热处理</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退火</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退火是将金属或合金加热到适当的温度，保持到一定时间，然后</a:t>
            </a:r>
            <a:r>
              <a:rPr lang="zh-CN" altLang="zh-CN" sz="2800" kern="100" dirty="0">
                <a:solidFill>
                  <a:srgbClr val="FF0000"/>
                </a:solidFill>
                <a:effectLst/>
                <a:latin typeface="微软雅黑" panose="020B0503020204020204" pitchFamily="34" charset="-122"/>
                <a:ea typeface="微软雅黑" panose="020B0503020204020204" pitchFamily="34" charset="-122"/>
              </a:rPr>
              <a:t>缓慢冷却</a:t>
            </a:r>
            <a:r>
              <a:rPr lang="zh-CN" altLang="zh-CN" sz="2800" kern="100" dirty="0">
                <a:effectLst/>
                <a:latin typeface="微软雅黑" panose="020B0503020204020204" pitchFamily="34" charset="-122"/>
                <a:ea typeface="微软雅黑" panose="020B0503020204020204" pitchFamily="34" charset="-122"/>
              </a:rPr>
              <a:t>（一般为</a:t>
            </a:r>
            <a:r>
              <a:rPr lang="zh-CN" altLang="zh-CN" sz="2800" kern="100" dirty="0">
                <a:solidFill>
                  <a:srgbClr val="FF0000"/>
                </a:solidFill>
                <a:effectLst/>
                <a:latin typeface="微软雅黑" panose="020B0503020204020204" pitchFamily="34" charset="-122"/>
                <a:ea typeface="微软雅黑" panose="020B0503020204020204" pitchFamily="34" charset="-122"/>
              </a:rPr>
              <a:t>随炉冷却</a:t>
            </a:r>
            <a:r>
              <a:rPr lang="zh-CN" altLang="zh-CN" sz="2800" kern="100" dirty="0">
                <a:effectLst/>
                <a:latin typeface="微软雅黑" panose="020B0503020204020204" pitchFamily="34" charset="-122"/>
                <a:ea typeface="微软雅黑" panose="020B0503020204020204" pitchFamily="34" charset="-122"/>
              </a:rPr>
              <a:t>），以获得接近平衡状态组织的热处理工艺。主要用来处理钢制毛坯件，为以后切削加工和最终热处理做组织准备。</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根据处理的目的和要求不同，钢的退火可分为</a:t>
            </a:r>
            <a:r>
              <a:rPr lang="zh-CN" altLang="zh-CN" sz="2800" kern="100" dirty="0">
                <a:solidFill>
                  <a:srgbClr val="FF0000"/>
                </a:solidFill>
                <a:effectLst/>
                <a:latin typeface="微软雅黑" panose="020B0503020204020204" pitchFamily="34" charset="-122"/>
                <a:ea typeface="微软雅黑" panose="020B0503020204020204" pitchFamily="34" charset="-122"/>
              </a:rPr>
              <a:t>完全退火、等温退火、球化退火、去应力退火、扩散退火、再结晶退火</a:t>
            </a:r>
            <a:r>
              <a:rPr lang="zh-CN" altLang="zh-CN" sz="2800" kern="100" dirty="0">
                <a:effectLst/>
                <a:latin typeface="微软雅黑" panose="020B0503020204020204" pitchFamily="34" charset="-122"/>
                <a:ea typeface="微软雅黑" panose="020B0503020204020204" pitchFamily="34" charset="-122"/>
              </a:rPr>
              <a:t>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59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93157D76-0375-05E1-7EA7-1AE3D5BC08CA}"/>
              </a:ext>
            </a:extLst>
          </p:cNvPr>
          <p:cNvSpPr txBox="1"/>
          <p:nvPr/>
        </p:nvSpPr>
        <p:spPr>
          <a:xfrm>
            <a:off x="1578104" y="929961"/>
            <a:ext cx="9347071" cy="5562228"/>
          </a:xfrm>
          <a:prstGeom prst="rect">
            <a:avLst/>
          </a:prstGeom>
          <a:noFill/>
        </p:spPr>
        <p:txBody>
          <a:bodyPr wrap="square">
            <a:spAutoFit/>
          </a:bodyPr>
          <a:lstStyle/>
          <a:p>
            <a:pPr indent="266700" algn="l">
              <a:lnSpc>
                <a:spcPct val="150000"/>
              </a:lnSpc>
            </a:pP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1</a:t>
            </a:r>
            <a:r>
              <a:rPr lang="zh-CN" altLang="zh-CN" sz="2400" kern="100" dirty="0">
                <a:effectLst/>
                <a:latin typeface="Times New Roman" panose="02020603050405020304" pitchFamily="18" charset="0"/>
                <a:ea typeface="宋体" panose="02010600030101010101" pitchFamily="2" charset="-122"/>
              </a:rPr>
              <a:t>）</a:t>
            </a:r>
            <a:r>
              <a:rPr lang="zh-CN" altLang="zh-CN" sz="2400" kern="100" dirty="0">
                <a:solidFill>
                  <a:srgbClr val="FF0000"/>
                </a:solidFill>
                <a:effectLst/>
                <a:latin typeface="Times New Roman" panose="02020603050405020304" pitchFamily="18" charset="0"/>
                <a:ea typeface="宋体" panose="02010600030101010101" pitchFamily="2" charset="-122"/>
              </a:rPr>
              <a:t>完全退火</a:t>
            </a:r>
            <a:r>
              <a:rPr lang="zh-CN" altLang="zh-CN" sz="2400" kern="100" dirty="0">
                <a:effectLst/>
                <a:latin typeface="Times New Roman" panose="02020603050405020304" pitchFamily="18" charset="0"/>
                <a:ea typeface="宋体" panose="02010600030101010101" pitchFamily="2" charset="-122"/>
              </a:rPr>
              <a:t>是将钢完全奥氏体化后随炉冷却，以获得接近平衡状态组织的退火工艺。主要</a:t>
            </a:r>
            <a:r>
              <a:rPr lang="zh-CN" altLang="zh-CN" sz="2400" kern="100" dirty="0">
                <a:solidFill>
                  <a:srgbClr val="FF0000"/>
                </a:solidFill>
                <a:effectLst/>
                <a:latin typeface="Times New Roman" panose="02020603050405020304" pitchFamily="18" charset="0"/>
                <a:ea typeface="宋体" panose="02010600030101010101" pitchFamily="2" charset="-122"/>
              </a:rPr>
              <a:t>适用于中碳钢及中碳合金钢的铸件、锻件、轧制件及焊接件</a:t>
            </a:r>
            <a:r>
              <a:rPr lang="zh-CN" altLang="zh-CN" sz="2400" kern="100" dirty="0">
                <a:effectLst/>
                <a:latin typeface="Times New Roman" panose="02020603050405020304" pitchFamily="18" charset="0"/>
                <a:ea typeface="宋体" panose="02010600030101010101" pitchFamily="2" charset="-122"/>
              </a:rPr>
              <a:t>，一般作为不重要件的</a:t>
            </a:r>
            <a:r>
              <a:rPr lang="zh-CN" altLang="zh-CN" sz="2400" kern="100" dirty="0">
                <a:solidFill>
                  <a:srgbClr val="FF0000"/>
                </a:solidFill>
                <a:effectLst/>
                <a:latin typeface="Times New Roman" panose="02020603050405020304" pitchFamily="18" charset="0"/>
                <a:ea typeface="宋体" panose="02010600030101010101" pitchFamily="2" charset="-122"/>
              </a:rPr>
              <a:t>最终热处理或重要件的预先热处理</a:t>
            </a:r>
            <a:r>
              <a:rPr lang="zh-CN" altLang="zh-CN" sz="2400" kern="100" dirty="0">
                <a:effectLst/>
                <a:latin typeface="Times New Roman" panose="02020603050405020304" pitchFamily="18" charset="0"/>
                <a:ea typeface="宋体" panose="02010600030101010101" pitchFamily="2" charset="-122"/>
              </a:rPr>
              <a:t>。</a:t>
            </a:r>
            <a:endParaRPr lang="en-US" altLang="zh-CN" sz="24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2</a:t>
            </a:r>
            <a:r>
              <a:rPr lang="zh-CN" altLang="zh-CN" sz="2400" kern="100" dirty="0">
                <a:effectLst/>
                <a:latin typeface="Times New Roman" panose="02020603050405020304" pitchFamily="18" charset="0"/>
                <a:ea typeface="宋体" panose="02010600030101010101" pitchFamily="2" charset="-122"/>
              </a:rPr>
              <a:t>）</a:t>
            </a:r>
            <a:r>
              <a:rPr lang="zh-CN" altLang="zh-CN" sz="2400" kern="100" dirty="0">
                <a:solidFill>
                  <a:srgbClr val="FF0000"/>
                </a:solidFill>
                <a:effectLst/>
                <a:latin typeface="Times New Roman" panose="02020603050405020304" pitchFamily="18" charset="0"/>
                <a:ea typeface="宋体" panose="02010600030101010101" pitchFamily="2" charset="-122"/>
              </a:rPr>
              <a:t>等温退火</a:t>
            </a:r>
            <a:r>
              <a:rPr lang="zh-CN" altLang="zh-CN" sz="2400" kern="100" dirty="0">
                <a:effectLst/>
                <a:latin typeface="Times New Roman" panose="02020603050405020304" pitchFamily="18" charset="0"/>
                <a:ea typeface="宋体" panose="02010600030101010101" pitchFamily="2" charset="-122"/>
              </a:rPr>
              <a:t>是使奥氏体转变为珠光体组织，然后缓慢冷却至室温的热处理工艺。等温退火主要适用于高碳钢、中碳合金钢、经过渗碳处理后的低碳合金钢和某些高合金钢的大型铸、锻件及冲压件等。</a:t>
            </a:r>
          </a:p>
          <a:p>
            <a:pPr indent="266700" algn="l">
              <a:lnSpc>
                <a:spcPct val="150000"/>
              </a:lnSpc>
            </a:pPr>
            <a:r>
              <a:rPr lang="zh-CN" altLang="zh-CN" sz="2400" kern="100" dirty="0">
                <a:effectLst/>
                <a:latin typeface="Times New Roman" panose="02020603050405020304" pitchFamily="18" charset="0"/>
                <a:ea typeface="宋体" panose="02010600030101010101" pitchFamily="2" charset="-122"/>
              </a:rPr>
              <a:t>（</a:t>
            </a:r>
            <a:r>
              <a:rPr lang="en-US" altLang="zh-CN" sz="2400" kern="100" dirty="0">
                <a:effectLst/>
                <a:latin typeface="Times New Roman" panose="02020603050405020304" pitchFamily="18" charset="0"/>
                <a:ea typeface="宋体" panose="02010600030101010101" pitchFamily="2" charset="-122"/>
              </a:rPr>
              <a:t>3</a:t>
            </a:r>
            <a:r>
              <a:rPr lang="zh-CN" altLang="zh-CN" sz="2400" kern="100" dirty="0">
                <a:effectLst/>
                <a:latin typeface="Times New Roman" panose="02020603050405020304" pitchFamily="18" charset="0"/>
                <a:ea typeface="宋体" panose="02010600030101010101" pitchFamily="2" charset="-122"/>
              </a:rPr>
              <a:t>）</a:t>
            </a:r>
            <a:r>
              <a:rPr lang="zh-CN" altLang="zh-CN" sz="2400" kern="100" dirty="0">
                <a:solidFill>
                  <a:srgbClr val="FF0000"/>
                </a:solidFill>
                <a:effectLst/>
                <a:latin typeface="Times New Roman" panose="02020603050405020304" pitchFamily="18" charset="0"/>
                <a:ea typeface="宋体" panose="02010600030101010101" pitchFamily="2" charset="-122"/>
              </a:rPr>
              <a:t>球化退火</a:t>
            </a:r>
            <a:r>
              <a:rPr lang="zh-CN" altLang="zh-CN" sz="2400" kern="100" dirty="0">
                <a:effectLst/>
                <a:latin typeface="Times New Roman" panose="02020603050405020304" pitchFamily="18" charset="0"/>
                <a:ea typeface="宋体" panose="02010600030101010101" pitchFamily="2" charset="-122"/>
              </a:rPr>
              <a:t>是使钢中的碳化物球状化的热处理工艺。球化退火主要</a:t>
            </a:r>
            <a:r>
              <a:rPr lang="zh-CN" altLang="zh-CN" sz="2400" kern="100" dirty="0">
                <a:solidFill>
                  <a:srgbClr val="FF0000"/>
                </a:solidFill>
                <a:effectLst/>
                <a:latin typeface="Times New Roman" panose="02020603050405020304" pitchFamily="18" charset="0"/>
                <a:ea typeface="宋体" panose="02010600030101010101" pitchFamily="2" charset="-122"/>
              </a:rPr>
              <a:t>用于过共析钢、工具钢和轴承钢等</a:t>
            </a:r>
            <a:r>
              <a:rPr lang="zh-CN" altLang="zh-CN" sz="2400" kern="100" dirty="0">
                <a:effectLst/>
                <a:latin typeface="Times New Roman" panose="02020603050405020304" pitchFamily="18" charset="0"/>
                <a:ea typeface="宋体" panose="02010600030101010101" pitchFamily="2" charset="-122"/>
              </a:rPr>
              <a:t>。球化退火的目的是降低硬度，提高塑性，改善切削加工性，并为最终热处理作组织准备。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821180" y="942340"/>
            <a:ext cx="6454140" cy="645160"/>
          </a:xfrm>
          <a:prstGeom prst="rect">
            <a:avLst/>
          </a:prstGeom>
          <a:noFill/>
          <a:ln w="9525">
            <a:noFill/>
          </a:ln>
        </p:spPr>
        <p:txBody>
          <a:bodyPr wrap="square">
            <a:spAutoFit/>
          </a:bodyPr>
          <a:lstStyle/>
          <a:p>
            <a:pPr indent="266700"/>
            <a:r>
              <a:rPr lang="zh-CN" sz="3600" b="0" dirty="0">
                <a:solidFill>
                  <a:srgbClr val="FF0000"/>
                </a:solidFill>
                <a:latin typeface="微软雅黑" panose="020B0503020204020204" charset="-122"/>
                <a:ea typeface="微软雅黑" panose="020B0503020204020204" charset="-122"/>
              </a:rPr>
              <a:t>一、金属材料的力学性能</a:t>
            </a:r>
            <a:endParaRPr lang="zh-CN" altLang="en-US" sz="3600" b="0" dirty="0">
              <a:solidFill>
                <a:srgbClr val="FF0000"/>
              </a:solidFill>
              <a:latin typeface="微软雅黑" panose="020B0503020204020204" charset="-122"/>
              <a:ea typeface="微软雅黑" panose="020B0503020204020204" charset="-122"/>
            </a:endParaRPr>
          </a:p>
        </p:txBody>
      </p:sp>
      <p:sp>
        <p:nvSpPr>
          <p:cNvPr id="21" name="文本框 20"/>
          <p:cNvSpPr txBox="1"/>
          <p:nvPr/>
        </p:nvSpPr>
        <p:spPr>
          <a:xfrm>
            <a:off x="1376680" y="1782445"/>
            <a:ext cx="9550400" cy="3969385"/>
          </a:xfrm>
          <a:prstGeom prst="rect">
            <a:avLst/>
          </a:prstGeom>
          <a:noFill/>
          <a:ln w="9525">
            <a:noFill/>
          </a:ln>
        </p:spPr>
        <p:txBody>
          <a:bodyPr wrap="square">
            <a:spAutoFit/>
          </a:bodyPr>
          <a:lstStyle/>
          <a:p>
            <a:pPr indent="266700">
              <a:lnSpc>
                <a:spcPct val="150000"/>
              </a:lnSpc>
            </a:pPr>
            <a:r>
              <a:rPr lang="en-US" altLang="zh-CN" sz="2800" b="0" dirty="0">
                <a:latin typeface="微软雅黑" panose="020B0503020204020204" charset="-122"/>
                <a:ea typeface="微软雅黑" panose="020B0503020204020204" charset="-122"/>
              </a:rPr>
              <a:t>    </a:t>
            </a:r>
            <a:r>
              <a:rPr lang="zh-CN" sz="2800" b="0" dirty="0">
                <a:latin typeface="微软雅黑" panose="020B0503020204020204" charset="-122"/>
                <a:ea typeface="微软雅黑" panose="020B0503020204020204" charset="-122"/>
              </a:rPr>
              <a:t>工程中使用材料分为三类：金属材料、非金属材料以及复合材料三大类。使用较多的主要是金属材料。</a:t>
            </a:r>
          </a:p>
          <a:p>
            <a:pPr indent="266700">
              <a:lnSpc>
                <a:spcPct val="150000"/>
              </a:lnSpc>
            </a:pPr>
            <a:r>
              <a:rPr lang="zh-CN" sz="2800" b="0" dirty="0">
                <a:latin typeface="微软雅黑" panose="020B0503020204020204" charset="-122"/>
                <a:ea typeface="微软雅黑" panose="020B0503020204020204" charset="-122"/>
              </a:rPr>
              <a:t> </a:t>
            </a:r>
            <a:r>
              <a:rPr lang="en-US" altLang="zh-CN" sz="2800" b="0" dirty="0">
                <a:latin typeface="微软雅黑" panose="020B0503020204020204" charset="-122"/>
                <a:ea typeface="微软雅黑" panose="020B0503020204020204" charset="-122"/>
              </a:rPr>
              <a:t>   </a:t>
            </a:r>
            <a:r>
              <a:rPr lang="zh-CN" sz="2800" b="0" dirty="0">
                <a:latin typeface="微软雅黑" panose="020B0503020204020204" charset="-122"/>
                <a:ea typeface="微软雅黑" panose="020B0503020204020204" charset="-122"/>
              </a:rPr>
              <a:t>金属材料的性能：使用性能、工艺性能。</a:t>
            </a:r>
          </a:p>
          <a:p>
            <a:pPr indent="266700">
              <a:lnSpc>
                <a:spcPct val="150000"/>
              </a:lnSpc>
            </a:pPr>
            <a:r>
              <a:rPr lang="zh-CN" sz="2800" b="0" dirty="0">
                <a:latin typeface="微软雅黑" panose="020B0503020204020204" charset="-122"/>
                <a:ea typeface="微软雅黑" panose="020B0503020204020204" charset="-122"/>
              </a:rPr>
              <a:t> </a:t>
            </a:r>
            <a:r>
              <a:rPr lang="en-US" altLang="zh-CN" sz="2800" b="0" dirty="0">
                <a:latin typeface="微软雅黑" panose="020B0503020204020204" charset="-122"/>
                <a:ea typeface="微软雅黑" panose="020B0503020204020204" charset="-122"/>
              </a:rPr>
              <a:t>   </a:t>
            </a:r>
            <a:r>
              <a:rPr lang="zh-CN" sz="2800" b="0" dirty="0">
                <a:latin typeface="微软雅黑" panose="020B0503020204020204" charset="-122"/>
                <a:ea typeface="微软雅黑" panose="020B0503020204020204" charset="-122"/>
              </a:rPr>
              <a:t>使用性能主要包含力学性能、物理性能和化学性能等；</a:t>
            </a:r>
          </a:p>
          <a:p>
            <a:pPr indent="266700">
              <a:lnSpc>
                <a:spcPct val="150000"/>
              </a:lnSpc>
            </a:pPr>
            <a:r>
              <a:rPr lang="zh-CN" sz="2800" b="0" dirty="0">
                <a:latin typeface="微软雅黑" panose="020B0503020204020204" charset="-122"/>
                <a:ea typeface="微软雅黑" panose="020B0503020204020204" charset="-122"/>
              </a:rPr>
              <a:t> </a:t>
            </a:r>
            <a:r>
              <a:rPr lang="en-US" altLang="zh-CN" sz="2800" b="0" dirty="0">
                <a:latin typeface="微软雅黑" panose="020B0503020204020204" charset="-122"/>
                <a:ea typeface="微软雅黑" panose="020B0503020204020204" charset="-122"/>
              </a:rPr>
              <a:t>   </a:t>
            </a:r>
            <a:r>
              <a:rPr lang="zh-CN" sz="2800" b="0" dirty="0">
                <a:latin typeface="微软雅黑" panose="020B0503020204020204" charset="-122"/>
                <a:ea typeface="微软雅黑" panose="020B0503020204020204" charset="-122"/>
              </a:rPr>
              <a:t>工艺性能主要含有铸造性能、锻造性能、焊接性能、热处理和切屑加工性能等。</a:t>
            </a:r>
            <a:endParaRPr lang="zh-CN" altLang="en-US" sz="2800" b="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barn(inVertical)">
                                      <p:cBhvr>
                                        <p:cTn id="26" dur="500"/>
                                        <p:tgtEl>
                                          <p:spTgt spid="10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P spid="2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29CDCEA-27B8-D27C-33F7-69998A6793D9}"/>
              </a:ext>
            </a:extLst>
          </p:cNvPr>
          <p:cNvSpPr txBox="1"/>
          <p:nvPr/>
        </p:nvSpPr>
        <p:spPr>
          <a:xfrm>
            <a:off x="1370013" y="1119656"/>
            <a:ext cx="9812337" cy="5013039"/>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）去应力退火又称低温退火，由于加热温度低，只用于消除内应力，没有结构和组织的变化。</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）扩散退火又称均匀化退火，主要用于重要的合金钢铸锻件，消除化学成分偏析和组织的不均匀性。</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）再结晶退火主要用于冷拔、冷拉和冷冲压等冷变形，消除形变强化状态和残余应力，为下道工序做准备，属于中间退火。</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再结晶退火过程中没有结构的变化，但有组织的变化。一般冷轧钢板、钢和冷拔钢丝、棒及冷轧和冷拔无缝钢管的软化处理，都采用再结晶退火，可增大铁素体晶粒尺寸以改善其电磁性能。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6DCDF62-00AB-F21E-E83B-73EB1A15948B}"/>
              </a:ext>
            </a:extLst>
          </p:cNvPr>
          <p:cNvSpPr txBox="1"/>
          <p:nvPr/>
        </p:nvSpPr>
        <p:spPr>
          <a:xfrm>
            <a:off x="1407197" y="778088"/>
            <a:ext cx="9627870" cy="5567037"/>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正火</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正火是将钢加热到</a:t>
            </a:r>
            <a:r>
              <a:rPr lang="en-US" altLang="zh-CN" sz="2400" kern="100" dirty="0">
                <a:effectLst/>
                <a:latin typeface="微软雅黑" panose="020B0503020204020204" pitchFamily="34" charset="-122"/>
                <a:ea typeface="微软雅黑" panose="020B0503020204020204" pitchFamily="34" charset="-122"/>
              </a:rPr>
              <a:t>Ac</a:t>
            </a:r>
            <a:r>
              <a:rPr lang="en-US" altLang="zh-CN" sz="2400" kern="100" baseline="-250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或</a:t>
            </a:r>
            <a:r>
              <a:rPr lang="en-US" altLang="zh-CN" sz="2400" kern="100" dirty="0" err="1">
                <a:effectLst/>
                <a:latin typeface="微软雅黑" panose="020B0503020204020204" pitchFamily="34" charset="-122"/>
                <a:ea typeface="微软雅黑" panose="020B0503020204020204" pitchFamily="34" charset="-122"/>
              </a:rPr>
              <a:t>Ac</a:t>
            </a:r>
            <a:r>
              <a:rPr lang="en-US" altLang="zh-CN" sz="2400" kern="100" baseline="-25000" dirty="0" err="1">
                <a:effectLst/>
                <a:latin typeface="微软雅黑" panose="020B0503020204020204" pitchFamily="34" charset="-122"/>
                <a:ea typeface="微软雅黑" panose="020B0503020204020204" pitchFamily="34" charset="-122"/>
              </a:rPr>
              <a:t>cm</a:t>
            </a:r>
            <a:r>
              <a:rPr lang="zh-CN" altLang="zh-CN" sz="2400" kern="100" dirty="0">
                <a:effectLst/>
                <a:latin typeface="微软雅黑" panose="020B0503020204020204" pitchFamily="34" charset="-122"/>
                <a:ea typeface="微软雅黑" panose="020B0503020204020204" pitchFamily="34" charset="-122"/>
              </a:rPr>
              <a:t>以上</a:t>
            </a:r>
            <a:r>
              <a:rPr lang="en-US" altLang="zh-CN" sz="2400" kern="100" dirty="0">
                <a:effectLst/>
                <a:latin typeface="微软雅黑" panose="020B0503020204020204" pitchFamily="34" charset="-122"/>
                <a:ea typeface="微软雅黑" panose="020B0503020204020204" pitchFamily="34" charset="-122"/>
              </a:rPr>
              <a:t>30</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50</a:t>
            </a:r>
            <a:r>
              <a:rPr lang="zh-CN" altLang="zh-CN" sz="2400" kern="100" dirty="0">
                <a:effectLst/>
                <a:latin typeface="微软雅黑" panose="020B0503020204020204" pitchFamily="34" charset="-122"/>
                <a:ea typeface="微软雅黑" panose="020B0503020204020204" pitchFamily="34" charset="-122"/>
              </a:rPr>
              <a:t>℃，保温适当时间后，在空气中冷却的热处理工艺。正火主要有以下几种的应用：</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）作为普通结构件的</a:t>
            </a:r>
            <a:r>
              <a:rPr lang="zh-CN" altLang="zh-CN" sz="2400" kern="100" dirty="0">
                <a:solidFill>
                  <a:srgbClr val="FF0000"/>
                </a:solidFill>
                <a:effectLst/>
                <a:latin typeface="微软雅黑" panose="020B0503020204020204" pitchFamily="34" charset="-122"/>
                <a:ea typeface="微软雅黑" panose="020B0503020204020204" pitchFamily="34" charset="-122"/>
              </a:rPr>
              <a:t>最终热处理</a:t>
            </a:r>
            <a:r>
              <a:rPr lang="zh-CN" altLang="zh-CN" sz="2400" kern="100" dirty="0">
                <a:effectLst/>
                <a:latin typeface="微软雅黑" panose="020B0503020204020204" pitchFamily="34" charset="-122"/>
                <a:ea typeface="微软雅黑" panose="020B0503020204020204" pitchFamily="34" charset="-122"/>
              </a:rPr>
              <a:t>，可使组织细化、均匀化。例如，</a:t>
            </a:r>
            <a:r>
              <a:rPr lang="en-US" altLang="zh-CN" sz="2400" kern="100" dirty="0">
                <a:solidFill>
                  <a:srgbClr val="FF0000"/>
                </a:solidFill>
                <a:effectLst/>
                <a:latin typeface="微软雅黑" panose="020B0503020204020204" pitchFamily="34" charset="-122"/>
                <a:ea typeface="微软雅黑" panose="020B0503020204020204" pitchFamily="34" charset="-122"/>
              </a:rPr>
              <a:t>45</a:t>
            </a:r>
            <a:r>
              <a:rPr lang="zh-CN" altLang="zh-CN" sz="2400" kern="100" dirty="0">
                <a:solidFill>
                  <a:srgbClr val="FF0000"/>
                </a:solidFill>
                <a:effectLst/>
                <a:latin typeface="微软雅黑" panose="020B0503020204020204" pitchFamily="34" charset="-122"/>
                <a:ea typeface="微软雅黑" panose="020B0503020204020204" pitchFamily="34" charset="-122"/>
              </a:rPr>
              <a:t>钢</a:t>
            </a:r>
            <a:r>
              <a:rPr lang="zh-CN" altLang="zh-CN" sz="2400" kern="100" dirty="0">
                <a:effectLst/>
                <a:latin typeface="微软雅黑" panose="020B0503020204020204" pitchFamily="34" charset="-122"/>
                <a:ea typeface="微软雅黑" panose="020B0503020204020204" pitchFamily="34" charset="-122"/>
              </a:rPr>
              <a:t>经过正火后可得到细小而均匀的</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P</a:t>
            </a:r>
            <a:r>
              <a:rPr lang="zh-CN" altLang="zh-CN" sz="2400" kern="100" dirty="0">
                <a:effectLst/>
                <a:latin typeface="微软雅黑" panose="020B0503020204020204" pitchFamily="34" charset="-122"/>
                <a:ea typeface="微软雅黑" panose="020B0503020204020204" pitchFamily="34" charset="-122"/>
              </a:rPr>
              <a:t>晶粒，使钢的性能得到改善和提高。</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）作为重要零件的</a:t>
            </a:r>
            <a:r>
              <a:rPr lang="zh-CN" altLang="zh-CN" sz="2400" kern="100" dirty="0">
                <a:solidFill>
                  <a:srgbClr val="FF0000"/>
                </a:solidFill>
                <a:effectLst/>
                <a:latin typeface="微软雅黑" panose="020B0503020204020204" pitchFamily="34" charset="-122"/>
                <a:ea typeface="微软雅黑" panose="020B0503020204020204" pitchFamily="34" charset="-122"/>
              </a:rPr>
              <a:t>预先热处理</a:t>
            </a:r>
            <a:r>
              <a:rPr lang="zh-CN" altLang="zh-CN" sz="2400" kern="100" dirty="0">
                <a:effectLst/>
                <a:latin typeface="微软雅黑" panose="020B0503020204020204" pitchFamily="34" charset="-122"/>
                <a:ea typeface="微软雅黑" panose="020B0503020204020204" pitchFamily="34" charset="-122"/>
              </a:rPr>
              <a:t>，例如，</a:t>
            </a:r>
            <a:r>
              <a:rPr lang="zh-CN" altLang="zh-CN" sz="2400" kern="100" dirty="0">
                <a:solidFill>
                  <a:srgbClr val="FF0000"/>
                </a:solidFill>
                <a:effectLst/>
                <a:latin typeface="微软雅黑" panose="020B0503020204020204" pitchFamily="34" charset="-122"/>
                <a:ea typeface="微软雅黑" panose="020B0503020204020204" pitchFamily="34" charset="-122"/>
              </a:rPr>
              <a:t>半轴、凸轮轴</a:t>
            </a:r>
            <a:r>
              <a:rPr lang="zh-CN" altLang="zh-CN" sz="2400" kern="100" dirty="0">
                <a:effectLst/>
                <a:latin typeface="微软雅黑" panose="020B0503020204020204" pitchFamily="34" charset="-122"/>
                <a:ea typeface="微软雅黑" panose="020B0503020204020204" pitchFamily="34" charset="-122"/>
              </a:rPr>
              <a:t>等零件，为改善切削加工性能要进行正火处理。</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）对于过共析钢、轴承钢和工具钢等用正火</a:t>
            </a:r>
            <a:r>
              <a:rPr lang="zh-CN" altLang="zh-CN" sz="2400" kern="100" dirty="0">
                <a:solidFill>
                  <a:srgbClr val="FF0000"/>
                </a:solidFill>
                <a:effectLst/>
                <a:latin typeface="微软雅黑" panose="020B0503020204020204" pitchFamily="34" charset="-122"/>
                <a:ea typeface="微软雅黑" panose="020B0503020204020204" pitchFamily="34" charset="-122"/>
              </a:rPr>
              <a:t>消除网状碳化物</a:t>
            </a:r>
            <a:r>
              <a:rPr lang="zh-CN" altLang="zh-CN" sz="2400" kern="100" dirty="0">
                <a:effectLst/>
                <a:latin typeface="微软雅黑" panose="020B0503020204020204" pitchFamily="34" charset="-122"/>
                <a:ea typeface="微软雅黑" panose="020B0503020204020204" pitchFamily="34" charset="-122"/>
              </a:rPr>
              <a:t>，以利于球化退火，</a:t>
            </a:r>
            <a:r>
              <a:rPr lang="zh-CN" altLang="zh-CN" sz="2400" kern="100" dirty="0">
                <a:solidFill>
                  <a:srgbClr val="FF0000"/>
                </a:solidFill>
                <a:effectLst/>
                <a:latin typeface="微软雅黑" panose="020B0503020204020204" pitchFamily="34" charset="-122"/>
                <a:ea typeface="微软雅黑" panose="020B0503020204020204" pitchFamily="34" charset="-122"/>
              </a:rPr>
              <a:t>提高球化退火质量</a:t>
            </a:r>
            <a:r>
              <a:rPr lang="zh-CN" altLang="zh-CN" sz="2400" kern="100" dirty="0">
                <a:effectLst/>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87E3592-8CEF-4394-3A71-471A34442B71}"/>
              </a:ext>
            </a:extLst>
          </p:cNvPr>
          <p:cNvSpPr txBox="1"/>
          <p:nvPr/>
        </p:nvSpPr>
        <p:spPr>
          <a:xfrm>
            <a:off x="1724025" y="817245"/>
            <a:ext cx="6096000" cy="523220"/>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淬火</a:t>
            </a:r>
            <a:endParaRPr lang="zh-CN" altLang="en-US" sz="2800" dirty="0">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06CA5656-EED7-C614-0C5C-AACACF2EE538}"/>
              </a:ext>
            </a:extLst>
          </p:cNvPr>
          <p:cNvSpPr txBox="1"/>
          <p:nvPr/>
        </p:nvSpPr>
        <p:spPr>
          <a:xfrm>
            <a:off x="1120900" y="1251609"/>
            <a:ext cx="4518977" cy="3539430"/>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淬火是把工件加热到</a:t>
            </a:r>
            <a:r>
              <a:rPr lang="en-US" altLang="zh-CN" sz="2800" kern="100" dirty="0">
                <a:effectLst/>
                <a:latin typeface="微软雅黑" panose="020B0503020204020204" pitchFamily="34" charset="-122"/>
                <a:ea typeface="微软雅黑" panose="020B0503020204020204" pitchFamily="34" charset="-122"/>
              </a:rPr>
              <a:t>A</a:t>
            </a:r>
            <a:r>
              <a:rPr lang="en-US" altLang="zh-CN" sz="2800" kern="100" baseline="-25000" dirty="0">
                <a:effectLst/>
                <a:latin typeface="微软雅黑" panose="020B0503020204020204" pitchFamily="34" charset="-122"/>
                <a:ea typeface="微软雅黑" panose="020B0503020204020204" pitchFamily="34" charset="-122"/>
              </a:rPr>
              <a:t>c3</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2800" kern="100" dirty="0" err="1">
                <a:effectLst/>
                <a:latin typeface="微软雅黑" panose="020B0503020204020204" pitchFamily="34" charset="-122"/>
                <a:ea typeface="微软雅黑" panose="020B0503020204020204" pitchFamily="34" charset="-122"/>
              </a:rPr>
              <a:t>Ac</a:t>
            </a:r>
            <a:r>
              <a:rPr lang="en-US" altLang="zh-CN" sz="2800" kern="100" baseline="-25000" dirty="0" err="1">
                <a:effectLst/>
                <a:latin typeface="微软雅黑" panose="020B0503020204020204" pitchFamily="34" charset="-122"/>
                <a:ea typeface="微软雅黑" panose="020B0503020204020204" pitchFamily="34" charset="-122"/>
              </a:rPr>
              <a:t>cm</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以上某一温度，保持一定时间后快速冷却以获得马氏体或下贝氏体组织的一种热处理工艺。淬火后使钢获得马氏体组织，并得到了强化，它是钢的</a:t>
            </a:r>
            <a:r>
              <a:rPr lang="zh-CN" altLang="zh-CN" sz="2800" b="1" kern="100" dirty="0">
                <a:effectLst/>
                <a:latin typeface="微软雅黑" panose="020B0503020204020204" pitchFamily="34" charset="-122"/>
                <a:ea typeface="微软雅黑" panose="020B0503020204020204" pitchFamily="34" charset="-122"/>
                <a:cs typeface="Times New Roman" panose="02020603050405020304" pitchFamily="18" charset="0"/>
              </a:rPr>
              <a:t>最重要强化手段。</a:t>
            </a:r>
            <a:endParaRPr lang="zh-CN" altLang="en-US" sz="2800" b="1" dirty="0">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D381BA2B-71F8-B262-8636-8180807D0BF2}"/>
              </a:ext>
            </a:extLst>
          </p:cNvPr>
          <p:cNvSpPr txBox="1"/>
          <p:nvPr/>
        </p:nvSpPr>
        <p:spPr>
          <a:xfrm>
            <a:off x="6095172" y="888698"/>
            <a:ext cx="6096000" cy="523220"/>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）碳钢淬火的加热温度</a:t>
            </a:r>
          </a:p>
        </p:txBody>
      </p:sp>
      <p:pic>
        <p:nvPicPr>
          <p:cNvPr id="27" name="图片 26">
            <a:extLst>
              <a:ext uri="{FF2B5EF4-FFF2-40B4-BE49-F238E27FC236}">
                <a16:creationId xmlns:a16="http://schemas.microsoft.com/office/drawing/2014/main" id="{5FAF0F08-AD5E-2C58-19C7-0F007F78293C}"/>
              </a:ext>
            </a:extLst>
          </p:cNvPr>
          <p:cNvPicPr>
            <a:picLocks noChangeAspect="1"/>
          </p:cNvPicPr>
          <p:nvPr/>
        </p:nvPicPr>
        <p:blipFill>
          <a:blip r:embed="rId18"/>
          <a:stretch>
            <a:fillRect/>
          </a:stretch>
        </p:blipFill>
        <p:spPr>
          <a:xfrm>
            <a:off x="6434012" y="1537303"/>
            <a:ext cx="4786313" cy="4935497"/>
          </a:xfrm>
          <a:prstGeom prst="rect">
            <a:avLst/>
          </a:prstGeom>
        </p:spPr>
      </p:pic>
      <p:sp>
        <p:nvSpPr>
          <p:cNvPr id="29" name="文本框 28">
            <a:extLst>
              <a:ext uri="{FF2B5EF4-FFF2-40B4-BE49-F238E27FC236}">
                <a16:creationId xmlns:a16="http://schemas.microsoft.com/office/drawing/2014/main" id="{FD125BFD-8895-BEED-D7D7-BBC0006429FD}"/>
              </a:ext>
            </a:extLst>
          </p:cNvPr>
          <p:cNvSpPr txBox="1"/>
          <p:nvPr/>
        </p:nvSpPr>
        <p:spPr>
          <a:xfrm>
            <a:off x="1120900" y="4698450"/>
            <a:ext cx="5070350" cy="1815882"/>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）淬火的冷却介质</a:t>
            </a:r>
          </a:p>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在生产上，淬火时常用的冷却介质有</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水、盐水、碱水、油和熔融盐碱</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inVertical)">
                                      <p:cBhvr>
                                        <p:cTn id="26" dur="500"/>
                                        <p:tgtEl>
                                          <p:spTgt spid="23"/>
                                        </p:tgtEl>
                                      </p:cBhvr>
                                    </p:animEffect>
                                  </p:childTnLst>
                                </p:cTn>
                              </p:par>
                              <p:par>
                                <p:cTn id="27" presetID="16" presetClass="entr" presetSubtype="21"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p:bldP spid="2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488596E-58C7-2D7E-2718-2760C1B5FAA7}"/>
              </a:ext>
            </a:extLst>
          </p:cNvPr>
          <p:cNvSpPr txBox="1"/>
          <p:nvPr/>
        </p:nvSpPr>
        <p:spPr>
          <a:xfrm>
            <a:off x="1370013" y="851241"/>
            <a:ext cx="10364787" cy="5186869"/>
          </a:xfrm>
          <a:prstGeom prst="rect">
            <a:avLst/>
          </a:prstGeom>
          <a:noFill/>
        </p:spPr>
        <p:txBody>
          <a:bodyPr wrap="square">
            <a:spAutoFit/>
          </a:bodyPr>
          <a:lstStyle/>
          <a:p>
            <a:pPr lvl="0" algn="l">
              <a:lnSpc>
                <a:spcPct val="150000"/>
              </a:lnSpc>
            </a:pPr>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常用的淬火方法</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单液淬火。</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双液淬火。</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分级淬火。</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等温淬火。</a:t>
            </a: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局部淬火。</a:t>
            </a: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冷处理。</a:t>
            </a:r>
          </a:p>
          <a:p>
            <a:pPr>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钢的淬透性和淬硬性。</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钢的淬透性</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是指钢在淬火时能获得淬硬深度的能力，它是钢材本身固有的属性，</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主要取决于合金元素</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钢的淬硬性</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是指钢在理想条件下经过淬火所能达到最高硬度的能力，它</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主要取决于马氏体的含碳量</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4C43A61-0172-1E88-C920-48DD592CE366}"/>
              </a:ext>
            </a:extLst>
          </p:cNvPr>
          <p:cNvSpPr txBox="1"/>
          <p:nvPr/>
        </p:nvSpPr>
        <p:spPr>
          <a:xfrm>
            <a:off x="1370013" y="1102202"/>
            <a:ext cx="9772650" cy="454053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回火</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将淬火后的钢件重新加热到</a:t>
            </a:r>
            <a:r>
              <a:rPr lang="en-US" altLang="zh-CN" sz="2800" kern="100" dirty="0">
                <a:effectLst/>
                <a:latin typeface="微软雅黑" panose="020B0503020204020204" pitchFamily="34" charset="-122"/>
                <a:ea typeface="微软雅黑" panose="020B0503020204020204" pitchFamily="34" charset="-122"/>
              </a:rPr>
              <a:t>Ac</a:t>
            </a:r>
            <a:r>
              <a:rPr lang="en-US" altLang="zh-CN" sz="2800" kern="100" baseline="-250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以下某一温度，经适当保温后冷却到室温的热处理工艺，称为回火。</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通常也是</a:t>
            </a:r>
            <a:r>
              <a:rPr lang="zh-CN" altLang="zh-CN" sz="2800" kern="100" dirty="0">
                <a:solidFill>
                  <a:srgbClr val="FF0000"/>
                </a:solidFill>
                <a:effectLst/>
                <a:latin typeface="微软雅黑" panose="020B0503020204020204" pitchFamily="34" charset="-122"/>
                <a:ea typeface="微软雅黑" panose="020B0503020204020204" pitchFamily="34" charset="-122"/>
              </a:rPr>
              <a:t>零件进行热处理的最后一道工序</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回火的</a:t>
            </a:r>
            <a:r>
              <a:rPr lang="zh-CN" altLang="zh-CN" sz="2800" kern="100" dirty="0">
                <a:solidFill>
                  <a:srgbClr val="FF0000"/>
                </a:solidFill>
                <a:effectLst/>
                <a:latin typeface="微软雅黑" panose="020B0503020204020204" pitchFamily="34" charset="-122"/>
                <a:ea typeface="微软雅黑" panose="020B0503020204020204" pitchFamily="34" charset="-122"/>
              </a:rPr>
              <a:t>主要目的</a:t>
            </a:r>
            <a:r>
              <a:rPr lang="zh-CN" altLang="zh-CN" sz="2800" kern="100" dirty="0">
                <a:effectLst/>
                <a:latin typeface="微软雅黑" panose="020B0503020204020204" pitchFamily="34" charset="-122"/>
                <a:ea typeface="微软雅黑" panose="020B0503020204020204" pitchFamily="34" charset="-122"/>
              </a:rPr>
              <a:t>是：</a:t>
            </a:r>
            <a:r>
              <a:rPr lang="zh-CN" altLang="zh-CN" sz="2800" kern="100" dirty="0">
                <a:solidFill>
                  <a:srgbClr val="FF0000"/>
                </a:solidFill>
                <a:effectLst/>
                <a:latin typeface="微软雅黑" panose="020B0503020204020204" pitchFamily="34" charset="-122"/>
                <a:ea typeface="微软雅黑" panose="020B0503020204020204" pitchFamily="34" charset="-122"/>
              </a:rPr>
              <a:t>降低脆性</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effectLst/>
                <a:latin typeface="微软雅黑" panose="020B0503020204020204" pitchFamily="34" charset="-122"/>
                <a:ea typeface="微软雅黑" panose="020B0503020204020204" pitchFamily="34" charset="-122"/>
              </a:rPr>
              <a:t>消除或降低残留应力</a:t>
            </a:r>
            <a:r>
              <a:rPr lang="zh-CN" altLang="zh-CN" sz="2800" kern="100" dirty="0">
                <a:effectLst/>
                <a:latin typeface="微软雅黑" panose="020B0503020204020204" pitchFamily="34" charset="-122"/>
                <a:ea typeface="微软雅黑" panose="020B0503020204020204" pitchFamily="34" charset="-122"/>
              </a:rPr>
              <a:t>；通过适当的回火配合，</a:t>
            </a:r>
            <a:r>
              <a:rPr lang="zh-CN" altLang="zh-CN" sz="2800" kern="100" dirty="0">
                <a:solidFill>
                  <a:srgbClr val="FF0000"/>
                </a:solidFill>
                <a:effectLst/>
                <a:latin typeface="微软雅黑" panose="020B0503020204020204" pitchFamily="34" charset="-122"/>
                <a:ea typeface="微软雅黑" panose="020B0503020204020204" pitchFamily="34" charset="-122"/>
              </a:rPr>
              <a:t>调整硬度</a:t>
            </a:r>
            <a:r>
              <a:rPr lang="zh-CN" altLang="zh-CN" sz="2800" kern="100" dirty="0">
                <a:effectLst/>
                <a:latin typeface="微软雅黑" panose="020B0503020204020204" pitchFamily="34" charset="-122"/>
                <a:ea typeface="微软雅黑" panose="020B0503020204020204" pitchFamily="34" charset="-122"/>
              </a:rPr>
              <a:t>；获得合理的稳定组织，使工件在使用过程中</a:t>
            </a:r>
            <a:r>
              <a:rPr lang="zh-CN" altLang="zh-CN" sz="2800" kern="100" dirty="0">
                <a:solidFill>
                  <a:srgbClr val="FF0000"/>
                </a:solidFill>
                <a:effectLst/>
                <a:latin typeface="微软雅黑" panose="020B0503020204020204" pitchFamily="34" charset="-122"/>
                <a:ea typeface="微软雅黑" panose="020B0503020204020204" pitchFamily="34" charset="-122"/>
              </a:rPr>
              <a:t>不再发生变形</a:t>
            </a:r>
            <a:r>
              <a:rPr lang="zh-CN" altLang="zh-CN" sz="2800" kern="100" dirty="0">
                <a:effectLst/>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8A8DEF27-037C-A95E-CDC1-CA472386C342}"/>
              </a:ext>
            </a:extLst>
          </p:cNvPr>
          <p:cNvSpPr txBox="1"/>
          <p:nvPr/>
        </p:nvSpPr>
        <p:spPr>
          <a:xfrm>
            <a:off x="1077121" y="751344"/>
            <a:ext cx="10571953" cy="5590120"/>
          </a:xfrm>
          <a:prstGeom prst="rect">
            <a:avLst/>
          </a:prstGeom>
          <a:noFill/>
        </p:spPr>
        <p:txBody>
          <a:bodyPr wrap="square">
            <a:spAutoFit/>
          </a:bodyPr>
          <a:lstStyle/>
          <a:p>
            <a:pPr indent="266700" algn="l">
              <a:lnSpc>
                <a:spcPts val="3600"/>
              </a:lnSpc>
            </a:pPr>
            <a:r>
              <a:rPr lang="en-US" altLang="zh-CN" sz="2800" kern="100" dirty="0">
                <a:effectLst/>
                <a:latin typeface="微软雅黑" panose="020B0503020204020204" pitchFamily="34" charset="-122"/>
                <a:ea typeface="微软雅黑" panose="020B0503020204020204" pitchFamily="34" charset="-122"/>
              </a:rPr>
              <a:t> </a:t>
            </a:r>
            <a:r>
              <a:rPr lang="zh-CN" altLang="en-US"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1</a:t>
            </a:r>
            <a:r>
              <a:rPr lang="zh-CN" altLang="en-US" sz="2400" kern="100" dirty="0">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回火的种类及应用。</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）低温回火。</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其目的是尽可能保持淬火后的高硬度和高耐磨性，同时降低淬火应力以提高韧性。主要用于高碳钢和合金钢制作的各种刀具、模具、滚动轴承、渗碳及表面淬火的零件。</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）中温回火。</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其目的是获得较高的弹性极限和屈服强度，同时改善塑性和韧性，</a:t>
            </a:r>
            <a:r>
              <a:rPr lang="zh-CN" altLang="zh-CN" sz="2400" kern="0" dirty="0">
                <a:solidFill>
                  <a:srgbClr val="000000"/>
                </a:solidFill>
                <a:effectLst/>
                <a:latin typeface="微软雅黑" panose="020B0503020204020204" pitchFamily="34" charset="-122"/>
                <a:ea typeface="微软雅黑" panose="020B0503020204020204" pitchFamily="34" charset="-122"/>
                <a:cs typeface="*Adobe Song Std L-Bold-5408"/>
              </a:rPr>
              <a:t>经中温回火</a:t>
            </a:r>
            <a:r>
              <a:rPr lang="zh-CN" altLang="zh-CN" sz="2400" kern="100" dirty="0">
                <a:effectLst/>
                <a:latin typeface="微软雅黑" panose="020B0503020204020204" pitchFamily="34" charset="-122"/>
                <a:ea typeface="微软雅黑" panose="020B0503020204020204" pitchFamily="34" charset="-122"/>
              </a:rPr>
              <a:t>钢的硬度一般为</a:t>
            </a:r>
            <a:r>
              <a:rPr lang="en-US" altLang="zh-CN" sz="2400" kern="100" dirty="0">
                <a:effectLst/>
                <a:latin typeface="微软雅黑" panose="020B0503020204020204" pitchFamily="34" charset="-122"/>
                <a:ea typeface="微软雅黑" panose="020B0503020204020204" pitchFamily="34" charset="-122"/>
              </a:rPr>
              <a:t>35-50HRC</a:t>
            </a:r>
            <a:r>
              <a:rPr lang="zh-CN" altLang="zh-CN" sz="2400" kern="100" dirty="0">
                <a:effectLst/>
                <a:latin typeface="微软雅黑" panose="020B0503020204020204" pitchFamily="34" charset="-122"/>
                <a:ea typeface="微软雅黑" panose="020B0503020204020204" pitchFamily="34" charset="-122"/>
              </a:rPr>
              <a:t>。主要用于各种弹簧的热处理。</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）高温回火。</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其目的是得到具有高强度、高塑性和高韧性的性能，经高温回火钢的硬度一般为</a:t>
            </a:r>
            <a:r>
              <a:rPr lang="en-US" altLang="zh-CN" sz="2400" kern="100" dirty="0">
                <a:effectLst/>
                <a:latin typeface="微软雅黑" panose="020B0503020204020204" pitchFamily="34" charset="-122"/>
                <a:ea typeface="微软雅黑" panose="020B0503020204020204" pitchFamily="34" charset="-122"/>
              </a:rPr>
              <a:t>200-330HBW</a:t>
            </a:r>
            <a:r>
              <a:rPr lang="zh-CN" altLang="zh-CN" sz="2400" kern="100" dirty="0">
                <a:effectLst/>
                <a:latin typeface="微软雅黑" panose="020B0503020204020204" pitchFamily="34" charset="-122"/>
                <a:ea typeface="微软雅黑" panose="020B0503020204020204" pitchFamily="34" charset="-122"/>
              </a:rPr>
              <a:t>。适用于各种中碳钢结构的零件，如连杆、螺栓和轴类等。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2E41922-3288-64C1-2E61-D37BBFABE8DD}"/>
              </a:ext>
            </a:extLst>
          </p:cNvPr>
          <p:cNvSpPr txBox="1"/>
          <p:nvPr/>
        </p:nvSpPr>
        <p:spPr>
          <a:xfrm>
            <a:off x="1657350" y="881589"/>
            <a:ext cx="9629775"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回火脆性。淬火钢回火时，随着回火温度的升高，通常强度、硬度降低，而塑性、韧性提高。但在某些温度范围内回火时，钢的韧性不仅没有提高，反而显著降低，这种脆化现象称为</a:t>
            </a:r>
            <a:r>
              <a:rPr lang="zh-CN" altLang="zh-CN" sz="2800" kern="100" dirty="0">
                <a:solidFill>
                  <a:srgbClr val="FF0000"/>
                </a:solidFill>
                <a:effectLst/>
                <a:latin typeface="微软雅黑" panose="020B0503020204020204" pitchFamily="34" charset="-122"/>
                <a:ea typeface="微软雅黑" panose="020B0503020204020204" pitchFamily="34" charset="-122"/>
              </a:rPr>
              <a:t>回火脆性</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zh-CN" altLang="en-US" sz="2800" kern="100" dirty="0">
                <a:latin typeface="微软雅黑" panose="020B0503020204020204" pitchFamily="34" charset="-122"/>
                <a:ea typeface="微软雅黑" panose="020B0503020204020204" pitchFamily="34" charset="-122"/>
              </a:rPr>
              <a:t>    回火时易</a:t>
            </a:r>
            <a:r>
              <a:rPr lang="zh-CN" altLang="zh-CN" sz="2800" kern="100" dirty="0">
                <a:latin typeface="微软雅黑" panose="020B0503020204020204" pitchFamily="34" charset="-122"/>
                <a:ea typeface="微软雅黑" panose="020B0503020204020204" pitchFamily="34" charset="-122"/>
              </a:rPr>
              <a:t>发生回火脆性</a:t>
            </a:r>
            <a:r>
              <a:rPr lang="zh-CN" altLang="en-US" sz="2800" kern="100" dirty="0">
                <a:latin typeface="微软雅黑" panose="020B0503020204020204" pitchFamily="34" charset="-122"/>
                <a:ea typeface="微软雅黑" panose="020B0503020204020204" pitchFamily="34" charset="-122"/>
              </a:rPr>
              <a:t>的温度为</a:t>
            </a:r>
            <a:r>
              <a:rPr lang="en-US" altLang="zh-CN" sz="2800" kern="100" dirty="0">
                <a:effectLst/>
                <a:latin typeface="微软雅黑" panose="020B0503020204020204" pitchFamily="34" charset="-122"/>
                <a:ea typeface="微软雅黑" panose="020B0503020204020204" pitchFamily="34" charset="-122"/>
              </a:rPr>
              <a:t>250~350</a:t>
            </a:r>
            <a:r>
              <a:rPr lang="zh-CN" altLang="zh-CN" sz="2800" kern="100" dirty="0">
                <a:effectLst/>
                <a:latin typeface="微软雅黑" panose="020B0503020204020204" pitchFamily="34" charset="-122"/>
                <a:ea typeface="微软雅黑" panose="020B0503020204020204" pitchFamily="34" charset="-122"/>
              </a:rPr>
              <a:t>℃进行回火</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这种回火脆性称为</a:t>
            </a:r>
            <a:r>
              <a:rPr lang="zh-CN" altLang="zh-CN" sz="2800" kern="100" dirty="0">
                <a:solidFill>
                  <a:srgbClr val="FF0000"/>
                </a:solidFill>
                <a:effectLst/>
                <a:latin typeface="微软雅黑" panose="020B0503020204020204" pitchFamily="34" charset="-122"/>
                <a:ea typeface="微软雅黑" panose="020B0503020204020204" pitchFamily="34" charset="-122"/>
              </a:rPr>
              <a:t>第一类回火脆性或低温回火脆性</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某些合金钢在</a:t>
            </a:r>
            <a:r>
              <a:rPr lang="en-US" altLang="zh-CN" sz="2800" kern="100" dirty="0">
                <a:effectLst/>
                <a:latin typeface="微软雅黑" panose="020B0503020204020204" pitchFamily="34" charset="-122"/>
                <a:ea typeface="微软雅黑" panose="020B0503020204020204" pitchFamily="34" charset="-122"/>
              </a:rPr>
              <a:t>450~650</a:t>
            </a:r>
            <a:r>
              <a:rPr lang="zh-CN" altLang="zh-CN" sz="2800" kern="100" dirty="0">
                <a:effectLst/>
                <a:latin typeface="微软雅黑" panose="020B0503020204020204" pitchFamily="34" charset="-122"/>
                <a:ea typeface="微软雅黑" panose="020B0503020204020204" pitchFamily="34" charset="-122"/>
              </a:rPr>
              <a:t>℃进行回火时，又会产生第二次回火脆性，称为</a:t>
            </a:r>
            <a:r>
              <a:rPr lang="zh-CN" altLang="zh-CN" sz="2800" kern="100" dirty="0">
                <a:solidFill>
                  <a:srgbClr val="FF0000"/>
                </a:solidFill>
                <a:effectLst/>
                <a:latin typeface="微软雅黑" panose="020B0503020204020204" pitchFamily="34" charset="-122"/>
                <a:ea typeface="微软雅黑" panose="020B0503020204020204" pitchFamily="34" charset="-122"/>
              </a:rPr>
              <a:t>第二类回火脆性或高温回火脆性。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9C56A508-DF51-B5E1-A19D-C214100DF929}"/>
              </a:ext>
            </a:extLst>
          </p:cNvPr>
          <p:cNvSpPr txBox="1"/>
          <p:nvPr/>
        </p:nvSpPr>
        <p:spPr>
          <a:xfrm>
            <a:off x="1736295" y="808813"/>
            <a:ext cx="6096000" cy="523220"/>
          </a:xfrm>
          <a:prstGeom prst="rect">
            <a:avLst/>
          </a:prstGeom>
          <a:noFill/>
        </p:spPr>
        <p:txBody>
          <a:bodyPr wrap="square">
            <a:spAutoFit/>
          </a:bodyPr>
          <a:lstStyle/>
          <a:p>
            <a:pPr indent="267970" algn="l"/>
            <a:r>
              <a:rPr lang="zh-CN" altLang="zh-CN" sz="2800" kern="100" dirty="0">
                <a:effectLst/>
                <a:latin typeface="微软雅黑" panose="020B0503020204020204" pitchFamily="34" charset="-122"/>
                <a:ea typeface="微软雅黑" panose="020B0503020204020204" pitchFamily="34" charset="-122"/>
              </a:rPr>
              <a:t>三、钢的表面热处理</a:t>
            </a:r>
          </a:p>
        </p:txBody>
      </p:sp>
      <p:sp>
        <p:nvSpPr>
          <p:cNvPr id="23" name="文本框 22">
            <a:extLst>
              <a:ext uri="{FF2B5EF4-FFF2-40B4-BE49-F238E27FC236}">
                <a16:creationId xmlns:a16="http://schemas.microsoft.com/office/drawing/2014/main" id="{DD5D4ED7-ED08-78C1-CCC3-0F986F876D63}"/>
              </a:ext>
            </a:extLst>
          </p:cNvPr>
          <p:cNvSpPr txBox="1"/>
          <p:nvPr/>
        </p:nvSpPr>
        <p:spPr>
          <a:xfrm>
            <a:off x="876300" y="1384808"/>
            <a:ext cx="10963275" cy="4217373"/>
          </a:xfrm>
          <a:prstGeom prst="rect">
            <a:avLst/>
          </a:prstGeom>
          <a:noFill/>
        </p:spPr>
        <p:txBody>
          <a:bodyPr wrap="square">
            <a:spAutoFit/>
          </a:bodyPr>
          <a:lstStyle/>
          <a:p>
            <a:pPr indent="266700" algn="l">
              <a:lnSpc>
                <a:spcPts val="36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只对钢件表层加热、冷却，以改变其组织和性能的热处理工艺称为表面热处理，分为表面淬火和化学热处理两类。</a:t>
            </a:r>
            <a:endParaRPr lang="en-US" altLang="zh-CN" sz="2800" kern="100" dirty="0">
              <a:effectLst/>
              <a:latin typeface="微软雅黑" panose="020B0503020204020204" pitchFamily="34" charset="-122"/>
              <a:ea typeface="微软雅黑" panose="020B0503020204020204" pitchFamily="34" charset="-122"/>
            </a:endParaRPr>
          </a:p>
          <a:p>
            <a:pPr indent="266700">
              <a:lnSpc>
                <a:spcPts val="3600"/>
              </a:lnSpc>
            </a:pPr>
            <a:r>
              <a:rPr lang="en-US" altLang="zh-CN" sz="2800" kern="100" dirty="0">
                <a:latin typeface="微软雅黑" panose="020B0503020204020204" pitchFamily="34" charset="-122"/>
                <a:ea typeface="微软雅黑" panose="020B0503020204020204" pitchFamily="34" charset="-122"/>
              </a:rPr>
              <a:t>    1.</a:t>
            </a:r>
            <a:r>
              <a:rPr lang="zh-CN" altLang="zh-CN" sz="2800" kern="100" dirty="0">
                <a:latin typeface="微软雅黑" panose="020B0503020204020204" pitchFamily="34" charset="-122"/>
                <a:ea typeface="微软雅黑" panose="020B0503020204020204" pitchFamily="34" charset="-122"/>
              </a:rPr>
              <a:t>表面淬火</a:t>
            </a:r>
          </a:p>
          <a:p>
            <a:pPr indent="266700" algn="l">
              <a:lnSpc>
                <a:spcPts val="3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表面淬火是通过快速加热将表层奥氏体化后快速冷却，使表面层获得具有一定硬度的马氏体组织的方法。</a:t>
            </a:r>
            <a:endParaRPr lang="en-US" altLang="zh-CN" sz="2800" kern="100" dirty="0">
              <a:latin typeface="微软雅黑" panose="020B0503020204020204" pitchFamily="34" charset="-122"/>
              <a:ea typeface="微软雅黑" panose="020B0503020204020204" pitchFamily="34" charset="-122"/>
            </a:endParaRPr>
          </a:p>
          <a:p>
            <a:pPr indent="266700" algn="l">
              <a:lnSpc>
                <a:spcPts val="3600"/>
              </a:lnSpc>
            </a:pPr>
            <a:r>
              <a:rPr lang="en-US" altLang="zh-CN" sz="2800" kern="100" dirty="0">
                <a:latin typeface="微软雅黑" panose="020B0503020204020204" pitchFamily="34" charset="-122"/>
                <a:ea typeface="微软雅黑" panose="020B0503020204020204" pitchFamily="34" charset="-122"/>
              </a:rPr>
              <a:t>     2.</a:t>
            </a:r>
            <a:r>
              <a:rPr lang="zh-CN" altLang="zh-CN" sz="2800" kern="100" dirty="0">
                <a:latin typeface="微软雅黑" panose="020B0503020204020204" pitchFamily="34" charset="-122"/>
                <a:ea typeface="微软雅黑" panose="020B0503020204020204" pitchFamily="34" charset="-122"/>
              </a:rPr>
              <a:t>化学热处理</a:t>
            </a:r>
            <a:endParaRPr lang="en-US" altLang="zh-CN" sz="2800" kern="100" dirty="0">
              <a:latin typeface="微软雅黑" panose="020B0503020204020204" pitchFamily="34" charset="-122"/>
              <a:ea typeface="微软雅黑" panose="020B0503020204020204" pitchFamily="34" charset="-122"/>
            </a:endParaRPr>
          </a:p>
          <a:p>
            <a:pPr indent="266700" algn="l">
              <a:lnSpc>
                <a:spcPts val="36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化学热处理是将工件置于适当的活性介质中加热、保温，使一种或儿种元素渗入到它的表层，以改变其化学成分、组织和性能的热处理工艺。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P spid="2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11F02BC-4B74-20CF-47F0-A3A88F37E0DA}"/>
              </a:ext>
            </a:extLst>
          </p:cNvPr>
          <p:cNvSpPr txBox="1"/>
          <p:nvPr/>
        </p:nvSpPr>
        <p:spPr>
          <a:xfrm>
            <a:off x="1704975" y="1186588"/>
            <a:ext cx="5353050" cy="489364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表面淬火</a:t>
            </a:r>
            <a:endParaRPr lang="en-US" altLang="zh-CN" sz="2800" kern="100" dirty="0">
              <a:effectLst/>
              <a:latin typeface="微软雅黑" panose="020B0503020204020204" pitchFamily="34" charset="-122"/>
              <a:ea typeface="微软雅黑" panose="020B0503020204020204" pitchFamily="34" charset="-122"/>
            </a:endParaRPr>
          </a:p>
          <a:p>
            <a:pPr indent="266700">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）感应加热表面淬火的特点</a:t>
            </a:r>
          </a:p>
          <a:p>
            <a:pPr indent="266700">
              <a:lnSpc>
                <a:spcPct val="150000"/>
              </a:lnSpc>
            </a:pPr>
            <a:r>
              <a:rPr lang="zh-CN" altLang="zh-CN" sz="2800" kern="100" dirty="0">
                <a:effectLst/>
                <a:latin typeface="微软雅黑" panose="020B0503020204020204" pitchFamily="34" charset="-122"/>
                <a:ea typeface="微软雅黑" panose="020B0503020204020204" pitchFamily="34" charset="-122"/>
              </a:rPr>
              <a:t>工件表面经感应加热淬火后，在淬硬的表面层中存在较大的残余压应力，可以提高工件的疲劳强度。该法生产率高，易实现机械化、自动化，适于大批量生产。</a:t>
            </a:r>
          </a:p>
          <a:p>
            <a:pPr indent="266700" algn="l"/>
            <a:endParaRPr lang="zh-CN" altLang="zh-CN" sz="1800" kern="100" dirty="0">
              <a:effectLst/>
              <a:latin typeface="Times New Roman" panose="02020603050405020304" pitchFamily="18" charset="0"/>
              <a:ea typeface="宋体" panose="02010600030101010101" pitchFamily="2" charset="-122"/>
            </a:endParaRPr>
          </a:p>
        </p:txBody>
      </p:sp>
      <p:pic>
        <p:nvPicPr>
          <p:cNvPr id="23" name="图片 22">
            <a:extLst>
              <a:ext uri="{FF2B5EF4-FFF2-40B4-BE49-F238E27FC236}">
                <a16:creationId xmlns:a16="http://schemas.microsoft.com/office/drawing/2014/main" id="{A36635D5-FB7E-FB79-95D1-448A32FC23C8}"/>
              </a:ext>
            </a:extLst>
          </p:cNvPr>
          <p:cNvPicPr>
            <a:picLocks noChangeAspect="1"/>
          </p:cNvPicPr>
          <p:nvPr/>
        </p:nvPicPr>
        <p:blipFill>
          <a:blip r:embed="rId18"/>
          <a:stretch>
            <a:fillRect/>
          </a:stretch>
        </p:blipFill>
        <p:spPr>
          <a:xfrm>
            <a:off x="7305791" y="1094715"/>
            <a:ext cx="3438525" cy="5314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69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07010C0-5B5A-2721-9DC2-CE214F9BBBD0}"/>
              </a:ext>
            </a:extLst>
          </p:cNvPr>
          <p:cNvSpPr txBox="1"/>
          <p:nvPr/>
        </p:nvSpPr>
        <p:spPr>
          <a:xfrm>
            <a:off x="837736" y="889844"/>
            <a:ext cx="11030414" cy="5657959"/>
          </a:xfrm>
          <a:prstGeom prst="rect">
            <a:avLst/>
          </a:prstGeom>
          <a:noFill/>
        </p:spPr>
        <p:txBody>
          <a:bodyPr wrap="square">
            <a:spAutoFit/>
          </a:bodyPr>
          <a:lstStyle/>
          <a:p>
            <a:pPr indent="266700" algn="l">
              <a:lnSpc>
                <a:spcPts val="3100"/>
              </a:lnSpc>
            </a:pPr>
            <a:r>
              <a:rPr lang="zh-CN" altLang="zh-CN" sz="2800" kern="100" dirty="0">
                <a:effectLst/>
                <a:latin typeface="Times New Roman" panose="02020603050405020304" pitchFamily="18" charset="0"/>
                <a:ea typeface="宋体" panose="02010600030101010101" pitchFamily="2" charset="-122"/>
              </a:rPr>
              <a:t>（</a:t>
            </a:r>
            <a:r>
              <a:rPr lang="en-US" altLang="zh-CN" sz="2800" kern="100" dirty="0">
                <a:effectLst/>
                <a:latin typeface="Times New Roman" panose="02020603050405020304" pitchFamily="18" charset="0"/>
                <a:ea typeface="宋体" panose="02010600030101010101" pitchFamily="2" charset="-122"/>
              </a:rPr>
              <a:t>2</a:t>
            </a:r>
            <a:r>
              <a:rPr lang="zh-CN" altLang="zh-CN" sz="2800" kern="100" dirty="0">
                <a:effectLst/>
                <a:latin typeface="Times New Roman" panose="02020603050405020304" pitchFamily="18" charset="0"/>
                <a:ea typeface="宋体" panose="02010600030101010101" pitchFamily="2" charset="-122"/>
              </a:rPr>
              <a:t>）感应加热表面淬火用钢</a:t>
            </a:r>
          </a:p>
          <a:p>
            <a:pPr indent="266700" algn="l">
              <a:lnSpc>
                <a:spcPts val="3100"/>
              </a:lnSpc>
            </a:pPr>
            <a:r>
              <a:rPr lang="en-US" altLang="zh-CN" sz="2800" kern="100" dirty="0">
                <a:effectLst/>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用作表面淬火最适宜的钢种是中碳钢和中碳合金钢。因为含碳量过高，会增加淬硬层脆性，降低心部塑性和韧性，并增加淬火开裂倾向；若含碳量过低，会降低零件表面悴硬层的硬度和耐磨性。</a:t>
            </a:r>
            <a:r>
              <a:rPr lang="zh-CN" altLang="zh-CN" sz="2800" kern="100" dirty="0">
                <a:solidFill>
                  <a:srgbClr val="FF0000"/>
                </a:solidFill>
                <a:effectLst/>
                <a:latin typeface="Times New Roman" panose="02020603050405020304" pitchFamily="18" charset="0"/>
                <a:ea typeface="宋体" panose="02010600030101010101" pitchFamily="2" charset="-122"/>
              </a:rPr>
              <a:t>在某些条件下，感应加热表面淬火也应用于高碳工具钢、低合金工具钢及铸铁等工件。</a:t>
            </a:r>
          </a:p>
          <a:p>
            <a:pPr indent="266700" algn="l">
              <a:lnSpc>
                <a:spcPts val="3100"/>
              </a:lnSpc>
            </a:pPr>
            <a:r>
              <a:rPr lang="zh-CN" altLang="zh-CN" sz="2800" kern="100" dirty="0">
                <a:effectLst/>
                <a:latin typeface="Times New Roman" panose="02020603050405020304" pitchFamily="18" charset="0"/>
                <a:ea typeface="宋体" panose="02010600030101010101" pitchFamily="2" charset="-122"/>
              </a:rPr>
              <a:t>（</a:t>
            </a:r>
            <a:r>
              <a:rPr lang="en-US" altLang="zh-CN" sz="2800" kern="100" dirty="0">
                <a:effectLst/>
                <a:latin typeface="Times New Roman" panose="02020603050405020304" pitchFamily="18" charset="0"/>
                <a:ea typeface="宋体" panose="02010600030101010101" pitchFamily="2" charset="-122"/>
              </a:rPr>
              <a:t>3</a:t>
            </a:r>
            <a:r>
              <a:rPr lang="zh-CN" altLang="zh-CN" sz="2800" kern="100" dirty="0">
                <a:effectLst/>
                <a:latin typeface="Times New Roman" panose="02020603050405020304" pitchFamily="18" charset="0"/>
                <a:ea typeface="宋体" panose="02010600030101010101" pitchFamily="2" charset="-122"/>
              </a:rPr>
              <a:t>）感应加热表面淬火的应用</a:t>
            </a:r>
          </a:p>
          <a:p>
            <a:pPr indent="266700" algn="l">
              <a:lnSpc>
                <a:spcPts val="3100"/>
              </a:lnSpc>
            </a:pPr>
            <a:r>
              <a:rPr lang="en-US" altLang="zh-CN" sz="2800" kern="100" dirty="0">
                <a:effectLst/>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淬火时工件表面加热深度主要取决于电流频率，电流频率越大，则加热深度越薄。根据电流频率不同，感应加热表面淬火分为三类：高频感应加热表面淬火、中频感应加热表面淬火和工频感应加热表面淬火。</a:t>
            </a:r>
          </a:p>
          <a:p>
            <a:pPr indent="266700" algn="l">
              <a:lnSpc>
                <a:spcPts val="3100"/>
              </a:lnSpc>
            </a:pPr>
            <a:r>
              <a:rPr lang="en-US" altLang="zh-CN" sz="2800" kern="100" dirty="0">
                <a:effectLst/>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感应加热表面淬火后，</a:t>
            </a:r>
            <a:r>
              <a:rPr lang="zh-CN" altLang="zh-CN" sz="2800" kern="100" dirty="0">
                <a:solidFill>
                  <a:srgbClr val="FF0000"/>
                </a:solidFill>
                <a:effectLst/>
                <a:latin typeface="Times New Roman" panose="02020603050405020304" pitchFamily="18" charset="0"/>
                <a:ea typeface="宋体" panose="02010600030101010101" pitchFamily="2" charset="-122"/>
              </a:rPr>
              <a:t>需要进行低温回火。</a:t>
            </a:r>
            <a:r>
              <a:rPr lang="zh-CN" altLang="zh-CN" sz="2800" kern="100" dirty="0">
                <a:effectLst/>
                <a:latin typeface="Times New Roman" panose="02020603050405020304" pitchFamily="18" charset="0"/>
                <a:ea typeface="宋体" panose="02010600030101010101" pitchFamily="2" charset="-122"/>
              </a:rPr>
              <a:t>生产中有时采用自回火法，即当淬火冷至</a:t>
            </a:r>
            <a:r>
              <a:rPr lang="en-US" altLang="zh-CN" sz="2800" kern="100" dirty="0">
                <a:effectLst/>
                <a:latin typeface="Times New Roman" panose="02020603050405020304" pitchFamily="18" charset="0"/>
                <a:ea typeface="宋体" panose="02010600030101010101" pitchFamily="2" charset="-122"/>
              </a:rPr>
              <a:t>200</a:t>
            </a:r>
            <a:r>
              <a:rPr lang="zh-CN" altLang="zh-CN" sz="2800" kern="100" dirty="0">
                <a:effectLst/>
                <a:latin typeface="Times New Roman" panose="02020603050405020304" pitchFamily="18" charset="0"/>
                <a:ea typeface="宋体" panose="02010600030101010101" pitchFamily="2" charset="-122"/>
              </a:rPr>
              <a:t>℃左右时，停止喷水，利用工件中的余热达到回火目的。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7</a:t>
            </a:fld>
            <a:endParaRPr lang="zh-CN" altLang="en-US"/>
          </a:p>
        </p:txBody>
      </p:sp>
      <p:sp>
        <p:nvSpPr>
          <p:cNvPr id="21" name="矩形 20"/>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0" y="0"/>
            <a:ext cx="1376624" cy="1371254"/>
            <a:chOff x="0" y="0"/>
            <a:chExt cx="1376624" cy="1371254"/>
          </a:xfrm>
        </p:grpSpPr>
        <p:sp>
          <p:nvSpPr>
            <p:cNvPr id="23"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4"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5"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6"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7"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8"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9"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30"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31" name="文本框 30"/>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32" name="组合 31"/>
          <p:cNvGrpSpPr/>
          <p:nvPr/>
        </p:nvGrpSpPr>
        <p:grpSpPr>
          <a:xfrm>
            <a:off x="8694421" y="160383"/>
            <a:ext cx="498667" cy="608282"/>
            <a:chOff x="9473648" y="1406690"/>
            <a:chExt cx="1107403" cy="1222002"/>
          </a:xfrm>
        </p:grpSpPr>
        <p:pic>
          <p:nvPicPr>
            <p:cNvPr id="33" name="图片 32"/>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34" name="图片 33"/>
            <p:cNvPicPr>
              <a:picLocks noChangeAspect="1"/>
            </p:cNvPicPr>
            <p:nvPr>
              <p:custDataLst>
                <p:tags r:id="rId7"/>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35" name="组合 34"/>
          <p:cNvGrpSpPr/>
          <p:nvPr/>
        </p:nvGrpSpPr>
        <p:grpSpPr>
          <a:xfrm>
            <a:off x="9370244" y="122035"/>
            <a:ext cx="2821756" cy="504000"/>
            <a:chOff x="0" y="4216400"/>
            <a:chExt cx="3290629" cy="866458"/>
          </a:xfrm>
          <a:solidFill>
            <a:srgbClr val="4679A7"/>
          </a:solidFill>
        </p:grpSpPr>
        <p:sp>
          <p:nvSpPr>
            <p:cNvPr id="36"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7"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273175" y="811530"/>
            <a:ext cx="9645015" cy="645160"/>
          </a:xfrm>
          <a:prstGeom prst="rect">
            <a:avLst/>
          </a:prstGeom>
          <a:noFill/>
          <a:ln w="9525">
            <a:noFill/>
          </a:ln>
        </p:spPr>
        <p:txBody>
          <a:bodyPr wrap="square">
            <a:spAutoFit/>
          </a:bodyPr>
          <a:lstStyle/>
          <a:p>
            <a:pPr indent="266700"/>
            <a:r>
              <a:rPr lang="en-US" sz="3600" b="0" dirty="0">
                <a:solidFill>
                  <a:srgbClr val="FF0000"/>
                </a:solidFill>
                <a:latin typeface="微软雅黑" panose="020B0503020204020204" charset="-122"/>
                <a:ea typeface="微软雅黑" panose="020B0503020204020204" charset="-122"/>
                <a:cs typeface="微软雅黑" panose="020B0503020204020204" charset="-122"/>
              </a:rPr>
              <a:t>1.</a:t>
            </a:r>
            <a:r>
              <a:rPr lang="zh-CN" sz="3600" b="0" dirty="0">
                <a:solidFill>
                  <a:srgbClr val="FF0000"/>
                </a:solidFill>
                <a:latin typeface="微软雅黑" panose="020B0503020204020204" charset="-122"/>
                <a:ea typeface="微软雅黑" panose="020B0503020204020204" charset="-122"/>
                <a:cs typeface="微软雅黑" panose="020B0503020204020204" charset="-122"/>
              </a:rPr>
              <a:t>零件的受力与变形</a:t>
            </a:r>
            <a:endParaRPr lang="zh-CN" altLang="en-US" sz="1900" b="0" dirty="0">
              <a:ea typeface="宋体" panose="02010600030101010101" pitchFamily="2" charset="-122"/>
            </a:endParaRPr>
          </a:p>
          <a:p>
            <a:pPr indent="266700"/>
            <a:endParaRPr lang="zh-CN" altLang="en-US" sz="1900" b="0" dirty="0">
              <a:ea typeface="宋体" panose="02010600030101010101" pitchFamily="2" charset="-122"/>
            </a:endParaRPr>
          </a:p>
        </p:txBody>
      </p:sp>
      <p:sp>
        <p:nvSpPr>
          <p:cNvPr id="38" name="文本框 37"/>
          <p:cNvSpPr txBox="1"/>
          <p:nvPr/>
        </p:nvSpPr>
        <p:spPr>
          <a:xfrm>
            <a:off x="1198245" y="1204595"/>
            <a:ext cx="10022205" cy="5354320"/>
          </a:xfrm>
          <a:prstGeom prst="rect">
            <a:avLst/>
          </a:prstGeom>
          <a:noFill/>
          <a:ln w="9525">
            <a:noFill/>
          </a:ln>
        </p:spPr>
        <p:txBody>
          <a:bodyPr wrap="square">
            <a:spAutoFit/>
          </a:bodyPr>
          <a:lstStyle/>
          <a:p>
            <a:pPr indent="266700">
              <a:lnSpc>
                <a:spcPct val="150000"/>
              </a:lnSpc>
            </a:pPr>
            <a:r>
              <a:rPr lang="en-US" altLang="zh-CN" sz="3200" b="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载荷</a:t>
            </a:r>
            <a:r>
              <a:rPr lang="zh-CN" altLang="en-US" sz="2800" b="0" dirty="0">
                <a:solidFill>
                  <a:srgbClr val="000000"/>
                </a:solidFill>
                <a:latin typeface="微软雅黑" panose="020B0503020204020204" charset="-122"/>
                <a:ea typeface="微软雅黑" panose="020B0503020204020204" charset="-122"/>
                <a:cs typeface="微软雅黑" panose="020B0503020204020204" charset="-122"/>
              </a:rPr>
              <a:t>：</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机械零件在使用过程中受到不同形式外力的作用，通常把这种外力称为载荷。分为静载荷和动载荷。</a:t>
            </a:r>
          </a:p>
          <a:p>
            <a:pPr indent="266700">
              <a:lnSpc>
                <a:spcPct val="150000"/>
              </a:lnSpc>
            </a:pPr>
            <a:r>
              <a:rPr lang="en-US" altLang="zh-CN" sz="2800" b="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b="1" dirty="0">
                <a:solidFill>
                  <a:srgbClr val="000000"/>
                </a:solidFill>
                <a:latin typeface="微软雅黑" panose="020B0503020204020204" charset="-122"/>
                <a:ea typeface="微软雅黑" panose="020B0503020204020204" charset="-122"/>
                <a:cs typeface="微软雅黑" panose="020B0503020204020204" charset="-122"/>
              </a:rPr>
              <a:t>静载荷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是指大小不变或变化很慢的载荷。静载荷又可分为</a:t>
            </a:r>
            <a:r>
              <a:rPr lang="zh-CN" sz="2800" b="0" dirty="0">
                <a:solidFill>
                  <a:srgbClr val="000000"/>
                </a:solidFill>
                <a:highlight>
                  <a:srgbClr val="FFFF00"/>
                </a:highlight>
                <a:latin typeface="微软雅黑" panose="020B0503020204020204" charset="-122"/>
                <a:ea typeface="微软雅黑" panose="020B0503020204020204" charset="-122"/>
                <a:cs typeface="微软雅黑" panose="020B0503020204020204" charset="-122"/>
              </a:rPr>
              <a:t>拉伸、压缩、扭转、剪切和弯曲载荷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等。</a:t>
            </a:r>
          </a:p>
          <a:p>
            <a:pPr indent="266700">
              <a:lnSpc>
                <a:spcPct val="150000"/>
              </a:lnSpc>
            </a:pPr>
            <a:r>
              <a:rPr lang="zh-CN" sz="2800" b="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dirty="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动载荷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有冲击载荷和交变载荷等。</a:t>
            </a:r>
          </a:p>
          <a:p>
            <a:pPr indent="266700">
              <a:lnSpc>
                <a:spcPct val="150000"/>
              </a:lnSpc>
            </a:pP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冲击载荷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是指突然增加的载荷。</a:t>
            </a:r>
          </a:p>
          <a:p>
            <a:pPr indent="266700">
              <a:lnSpc>
                <a:spcPct val="150000"/>
              </a:lnSpc>
            </a:pPr>
            <a:r>
              <a:rPr lang="en-US" altLang="zh-CN" sz="2800" b="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b="0" dirty="0">
                <a:solidFill>
                  <a:srgbClr val="FF0000"/>
                </a:solidFill>
                <a:latin typeface="微软雅黑" panose="020B0503020204020204" charset="-122"/>
                <a:ea typeface="微软雅黑" panose="020B0503020204020204" charset="-122"/>
                <a:cs typeface="微软雅黑" panose="020B0503020204020204" charset="-122"/>
              </a:rPr>
              <a:t>交变载荷</a:t>
            </a:r>
            <a:r>
              <a:rPr lang="zh-CN" sz="2800" b="0" dirty="0">
                <a:solidFill>
                  <a:srgbClr val="000000"/>
                </a:solidFill>
                <a:latin typeface="微软雅黑" panose="020B0503020204020204" charset="-122"/>
                <a:ea typeface="微软雅黑" panose="020B0503020204020204" charset="-122"/>
                <a:cs typeface="微软雅黑" panose="020B0503020204020204" charset="-122"/>
              </a:rPr>
              <a:t>是指大小或方向作周期性变化的载荷，在这种载荷作用下，金属零件很容易失效。</a:t>
            </a:r>
            <a:endParaRPr lang="zh-CN" altLang="en-US" sz="28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22" presetClass="entr" presetSubtype="8" fill="hold" nodeType="withEffect">
                                  <p:stCondLst>
                                    <p:cond delay="25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250"/>
                                        <p:tgtEl>
                                          <p:spTgt spid="32"/>
                                        </p:tgtEl>
                                      </p:cBhvr>
                                    </p:animEffect>
                                  </p:childTnLst>
                                </p:cTn>
                              </p:par>
                              <p:par>
                                <p:cTn id="19" presetID="22" presetClass="entr" presetSubtype="8"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barn(inVertical)">
                                      <p:cBhvr>
                                        <p:cTn id="26" dur="500"/>
                                        <p:tgtEl>
                                          <p:spTgt spid="10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arn(inVertical)">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100" grpId="0"/>
      <p:bldP spid="3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2C772FC-C2A9-E6B8-6AF4-4F575FB7AF79}"/>
              </a:ext>
            </a:extLst>
          </p:cNvPr>
          <p:cNvSpPr txBox="1"/>
          <p:nvPr/>
        </p:nvSpPr>
        <p:spPr>
          <a:xfrm>
            <a:off x="1407197" y="703580"/>
            <a:ext cx="10358399" cy="5913798"/>
          </a:xfrm>
          <a:prstGeom prst="rect">
            <a:avLst/>
          </a:prstGeom>
          <a:noFill/>
        </p:spPr>
        <p:txBody>
          <a:bodyPr wrap="square">
            <a:spAutoFit/>
          </a:bodyPr>
          <a:lstStyle/>
          <a:p>
            <a:pPr>
              <a:lnSpc>
                <a:spcPct val="150000"/>
              </a:lnSpc>
            </a:pPr>
            <a:r>
              <a:rPr lang="en-US" altLang="zh-CN" sz="3200" kern="100" dirty="0">
                <a:effectLst/>
                <a:latin typeface="微软雅黑" panose="020B0503020204020204" pitchFamily="34" charset="-122"/>
                <a:ea typeface="微软雅黑" panose="020B0503020204020204" pitchFamily="34" charset="-122"/>
              </a:rPr>
              <a:t>2.</a:t>
            </a:r>
            <a:r>
              <a:rPr lang="zh-CN"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rPr>
              <a:t>化学热处理</a:t>
            </a:r>
            <a:endParaRPr lang="en-US" altLang="zh-CN" sz="3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50000"/>
              </a:lnSpc>
            </a:pPr>
            <a:r>
              <a:rPr lang="en-US" altLang="zh-CN" sz="3200" kern="100" dirty="0">
                <a:latin typeface="微软雅黑" panose="020B0503020204020204" pitchFamily="34" charset="-122"/>
                <a:ea typeface="微软雅黑" panose="020B0503020204020204" pitchFamily="34" charset="-122"/>
              </a:rPr>
              <a:t>     </a:t>
            </a:r>
            <a:r>
              <a:rPr lang="zh-CN" altLang="zh-CN" sz="3200" kern="100" dirty="0">
                <a:latin typeface="微软雅黑" panose="020B0503020204020204" pitchFamily="34" charset="-122"/>
                <a:ea typeface="微软雅黑" panose="020B0503020204020204" pitchFamily="34" charset="-122"/>
              </a:rPr>
              <a:t>化学热处理方法由于渗入元素的不同，工件表面处理后获得的性能也不相同。渗碳、渗氮、碳氮共渗是以提高工件表面硬度和耐磨性为主；渗金属的主要目的是提高耐蚀性和抗氧化性等。</a:t>
            </a:r>
          </a:p>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a:t>
            </a:r>
            <a:r>
              <a:rPr lang="zh-CN" altLang="zh-CN" sz="3200" kern="100" dirty="0">
                <a:effectLst/>
                <a:latin typeface="微软雅黑" panose="020B0503020204020204" pitchFamily="34" charset="-122"/>
                <a:ea typeface="微软雅黑" panose="020B0503020204020204" pitchFamily="34" charset="-122"/>
              </a:rPr>
              <a:t>（</a:t>
            </a:r>
            <a:r>
              <a:rPr lang="en-US" altLang="zh-CN" sz="3200" kern="100" dirty="0">
                <a:effectLst/>
                <a:latin typeface="微软雅黑" panose="020B0503020204020204" pitchFamily="34" charset="-122"/>
                <a:ea typeface="微软雅黑" panose="020B0503020204020204" pitchFamily="34" charset="-122"/>
              </a:rPr>
              <a:t>1</a:t>
            </a:r>
            <a:r>
              <a:rPr lang="zh-CN" altLang="zh-CN" sz="3200" kern="100" dirty="0">
                <a:effectLst/>
                <a:latin typeface="微软雅黑" panose="020B0503020204020204" pitchFamily="34" charset="-122"/>
                <a:ea typeface="微软雅黑" panose="020B0503020204020204" pitchFamily="34" charset="-122"/>
              </a:rPr>
              <a:t>）渗碳</a:t>
            </a:r>
          </a:p>
          <a:p>
            <a:pPr>
              <a:lnSpc>
                <a:spcPct val="150000"/>
              </a:lnSpc>
            </a:pPr>
            <a:r>
              <a:rPr lang="en-US" altLang="zh-CN" sz="3200" kern="100" dirty="0">
                <a:effectLst/>
                <a:latin typeface="微软雅黑" panose="020B0503020204020204" pitchFamily="34" charset="-122"/>
                <a:ea typeface="微软雅黑" panose="020B0503020204020204" pitchFamily="34" charset="-122"/>
              </a:rPr>
              <a:t>    </a:t>
            </a:r>
            <a:r>
              <a:rPr lang="zh-CN" altLang="zh-CN" sz="3200" kern="100" dirty="0">
                <a:effectLst/>
                <a:latin typeface="微软雅黑" panose="020B0503020204020204" pitchFamily="34" charset="-122"/>
                <a:ea typeface="微软雅黑" panose="020B0503020204020204" pitchFamily="34" charset="-122"/>
              </a:rPr>
              <a:t>（</a:t>
            </a:r>
            <a:r>
              <a:rPr lang="en-US" altLang="zh-CN" sz="3200" kern="100" dirty="0">
                <a:effectLst/>
                <a:latin typeface="微软雅黑" panose="020B0503020204020204" pitchFamily="34" charset="-122"/>
                <a:ea typeface="微软雅黑" panose="020B0503020204020204" pitchFamily="34" charset="-122"/>
              </a:rPr>
              <a:t>2</a:t>
            </a:r>
            <a:r>
              <a:rPr lang="zh-CN" altLang="zh-CN" sz="3200" kern="100" dirty="0">
                <a:effectLst/>
                <a:latin typeface="微软雅黑" panose="020B0503020204020204" pitchFamily="34" charset="-122"/>
                <a:ea typeface="微软雅黑" panose="020B0503020204020204" pitchFamily="34" charset="-122"/>
              </a:rPr>
              <a:t>）渗氮（氮化）</a:t>
            </a:r>
          </a:p>
          <a:p>
            <a:pPr>
              <a:lnSpc>
                <a:spcPct val="150000"/>
              </a:lnSpc>
            </a:pPr>
            <a:r>
              <a:rPr lang="en-US" altLang="zh-CN" sz="3200" kern="100" dirty="0">
                <a:effectLst/>
                <a:latin typeface="微软雅黑" panose="020B0503020204020204" pitchFamily="34" charset="-122"/>
                <a:ea typeface="微软雅黑" panose="020B0503020204020204" pitchFamily="34" charset="-122"/>
              </a:rPr>
              <a:t>    </a:t>
            </a:r>
            <a:r>
              <a:rPr lang="zh-CN" altLang="zh-CN" sz="3200" kern="100" dirty="0">
                <a:effectLst/>
                <a:latin typeface="微软雅黑" panose="020B0503020204020204" pitchFamily="34" charset="-122"/>
                <a:ea typeface="微软雅黑" panose="020B0503020204020204" pitchFamily="34" charset="-122"/>
              </a:rPr>
              <a:t>（</a:t>
            </a:r>
            <a:r>
              <a:rPr lang="en-US" altLang="zh-CN" sz="3200" kern="100" dirty="0">
                <a:effectLst/>
                <a:latin typeface="微软雅黑" panose="020B0503020204020204" pitchFamily="34" charset="-122"/>
                <a:ea typeface="微软雅黑" panose="020B0503020204020204" pitchFamily="34" charset="-122"/>
              </a:rPr>
              <a:t>3</a:t>
            </a:r>
            <a:r>
              <a:rPr lang="zh-CN" altLang="zh-CN" sz="3200" kern="100" dirty="0">
                <a:effectLst/>
                <a:latin typeface="微软雅黑" panose="020B0503020204020204" pitchFamily="34" charset="-122"/>
                <a:ea typeface="微软雅黑" panose="020B0503020204020204" pitchFamily="34" charset="-122"/>
              </a:rPr>
              <a:t>）碳氮共渗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 name="文本框 2">
            <a:extLst>
              <a:ext uri="{FF2B5EF4-FFF2-40B4-BE49-F238E27FC236}">
                <a16:creationId xmlns:a16="http://schemas.microsoft.com/office/drawing/2014/main" id="{18F6F380-9008-69A9-556A-E80892D37395}"/>
              </a:ext>
            </a:extLst>
          </p:cNvPr>
          <p:cNvSpPr txBox="1"/>
          <p:nvPr/>
        </p:nvSpPr>
        <p:spPr>
          <a:xfrm>
            <a:off x="1104900" y="1012752"/>
            <a:ext cx="10383088" cy="3816429"/>
          </a:xfrm>
          <a:prstGeom prst="rect">
            <a:avLst/>
          </a:prstGeom>
          <a:noFill/>
        </p:spPr>
        <p:txBody>
          <a:bodyPr wrap="square">
            <a:spAutoFit/>
          </a:bodyPr>
          <a:lstStyle/>
          <a:p>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化学热处理</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）渗碳</a:t>
            </a:r>
          </a:p>
          <a:p>
            <a:pPr indent="266700" algn="l"/>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）渗碳目的及用钢。</a:t>
            </a:r>
            <a:r>
              <a:rPr lang="zh-CN" altLang="zh-CN" sz="2800" kern="100" dirty="0">
                <a:latin typeface="微软雅黑" panose="020B0503020204020204" pitchFamily="34" charset="-122"/>
                <a:ea typeface="微软雅黑" panose="020B0503020204020204" pitchFamily="34" charset="-122"/>
              </a:rPr>
              <a:t>主要用于表面受磨损严重，并承受较大冲击载荷和交变载荷的零件，如齿轮、活塞销、套筒及要求很高的喷油嘴偶件等。</a:t>
            </a:r>
            <a:endParaRPr lang="en-US" altLang="zh-CN" sz="2800" kern="100" dirty="0">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2</a:t>
            </a:r>
            <a:r>
              <a:rPr lang="zh-CN" altLang="zh-CN" sz="2800" kern="100" dirty="0">
                <a:latin typeface="微软雅黑" panose="020B0503020204020204" pitchFamily="34" charset="-122"/>
                <a:ea typeface="微软雅黑" panose="020B0503020204020204" pitchFamily="34" charset="-122"/>
              </a:rPr>
              <a:t>）渗碳方法。渗碳由分解、吸收和扩散</a:t>
            </a:r>
            <a:r>
              <a:rPr lang="en-US" altLang="zh-CN" sz="2800" kern="100" dirty="0">
                <a:latin typeface="微软雅黑" panose="020B0503020204020204" pitchFamily="34" charset="-122"/>
                <a:ea typeface="微软雅黑" panose="020B0503020204020204" pitchFamily="34" charset="-122"/>
              </a:rPr>
              <a:t>3</a:t>
            </a:r>
            <a:r>
              <a:rPr lang="zh-CN" altLang="zh-CN" sz="2800" kern="100" dirty="0">
                <a:latin typeface="微软雅黑" panose="020B0503020204020204" pitchFamily="34" charset="-122"/>
                <a:ea typeface="微软雅黑" panose="020B0503020204020204" pitchFamily="34" charset="-122"/>
              </a:rPr>
              <a:t>个过程组成。渗碳可分为</a:t>
            </a:r>
            <a:r>
              <a:rPr lang="zh-CN" altLang="zh-CN" sz="2800" b="1" kern="100" dirty="0">
                <a:solidFill>
                  <a:srgbClr val="FF0000"/>
                </a:solidFill>
                <a:latin typeface="微软雅黑" panose="020B0503020204020204" pitchFamily="34" charset="-122"/>
                <a:ea typeface="微软雅黑" panose="020B0503020204020204" pitchFamily="34" charset="-122"/>
              </a:rPr>
              <a:t>气体渗碳</a:t>
            </a:r>
            <a:r>
              <a:rPr lang="zh-CN" altLang="zh-CN" sz="2800" kern="100" dirty="0">
                <a:solidFill>
                  <a:srgbClr val="FF0000"/>
                </a:solidFill>
                <a:latin typeface="微软雅黑" panose="020B0503020204020204" pitchFamily="34" charset="-122"/>
                <a:ea typeface="微软雅黑" panose="020B0503020204020204" pitchFamily="34" charset="-122"/>
              </a:rPr>
              <a:t>、固体渗碳和液体渗碳</a:t>
            </a:r>
            <a:r>
              <a:rPr lang="zh-CN" altLang="zh-CN" sz="2800" kern="100" dirty="0">
                <a:latin typeface="微软雅黑" panose="020B0503020204020204" pitchFamily="34" charset="-122"/>
                <a:ea typeface="微软雅黑" panose="020B0503020204020204" pitchFamily="34" charset="-122"/>
              </a:rPr>
              <a:t>。</a:t>
            </a:r>
            <a:endParaRPr lang="en-US" altLang="zh-CN" sz="2800" kern="100" dirty="0">
              <a:latin typeface="微软雅黑" panose="020B0503020204020204" pitchFamily="34" charset="-122"/>
              <a:ea typeface="微软雅黑" panose="020B0503020204020204" pitchFamily="34" charset="-122"/>
            </a:endParaRPr>
          </a:p>
          <a:p>
            <a:pPr indent="266700" algn="l"/>
            <a:endParaRPr lang="zh-CN" altLang="zh-CN" sz="2800" kern="100" dirty="0">
              <a:latin typeface="微软雅黑" panose="020B0503020204020204" pitchFamily="34" charset="-122"/>
              <a:ea typeface="微软雅黑" panose="020B0503020204020204" pitchFamily="34" charset="-122"/>
            </a:endParaRPr>
          </a:p>
          <a:p>
            <a:endParaRPr lang="zh-CN" altLang="en-US" dirty="0"/>
          </a:p>
        </p:txBody>
      </p:sp>
      <p:sp>
        <p:nvSpPr>
          <p:cNvPr id="21" name="Rectangle 2">
            <a:extLst>
              <a:ext uri="{FF2B5EF4-FFF2-40B4-BE49-F238E27FC236}">
                <a16:creationId xmlns:a16="http://schemas.microsoft.com/office/drawing/2014/main" id="{EE9CCA8C-AF37-7FFE-C362-E6B2C781D864}"/>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①</a:t>
            </a:r>
            <a:endParaRPr kumimoji="0" lang="en-US" altLang="zh-CN" sz="1800" b="0" i="0" u="none" strike="noStrike" cap="none" normalizeH="0" baseline="0">
              <a:ln>
                <a:noFill/>
              </a:ln>
              <a:solidFill>
                <a:schemeClr val="tx1"/>
              </a:solidFill>
              <a:effectLst/>
              <a:latin typeface="Arial" panose="020B0604020202020204" pitchFamily="34" charset="0"/>
            </a:endParaRPr>
          </a:p>
        </p:txBody>
      </p:sp>
      <p:cxnSp>
        <p:nvCxnSpPr>
          <p:cNvPr id="22" name="直接箭头连接符 21">
            <a:extLst>
              <a:ext uri="{FF2B5EF4-FFF2-40B4-BE49-F238E27FC236}">
                <a16:creationId xmlns:a16="http://schemas.microsoft.com/office/drawing/2014/main" id="{1C0E499B-387C-CDC2-CE06-69D302D0EDBB}"/>
              </a:ext>
            </a:extLst>
          </p:cNvPr>
          <p:cNvCxnSpPr/>
          <p:nvPr/>
        </p:nvCxnSpPr>
        <p:spPr>
          <a:xfrm>
            <a:off x="6293485" y="9389745"/>
            <a:ext cx="164465" cy="6985"/>
          </a:xfrm>
          <a:prstGeom prst="straightConnector1">
            <a:avLst/>
          </a:prstGeom>
          <a:ln w="9525" cap="flat" cmpd="sng">
            <a:solidFill>
              <a:srgbClr val="000000"/>
            </a:solidFill>
            <a:prstDash val="solid"/>
            <a:headEnd type="none" w="med" len="med"/>
            <a:tailEnd type="triangle" w="med" len="med"/>
          </a:ln>
        </p:spPr>
      </p:cxnSp>
      <p:sp>
        <p:nvSpPr>
          <p:cNvPr id="23" name="Rectangle 3">
            <a:extLst>
              <a:ext uri="{FF2B5EF4-FFF2-40B4-BE49-F238E27FC236}">
                <a16:creationId xmlns:a16="http://schemas.microsoft.com/office/drawing/2014/main" id="{4B56B30B-73CF-BA42-2679-F7F708CC1D4C}"/>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气体渗碳法。</a:t>
            </a:r>
            <a:r>
              <a:rPr kumimoji="0" lang="zh-CN" altLang="en-US" sz="800" b="0" i="0" u="none" strike="noStrike" cap="none" normalizeH="0" baseline="0">
                <a:ln>
                  <a:noFill/>
                </a:ln>
                <a:solidFill>
                  <a:schemeClr val="tx1"/>
                </a:solidFill>
                <a:effectLst/>
              </a:rPr>
              <a:t> </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5">
            <a:extLst>
              <a:ext uri="{FF2B5EF4-FFF2-40B4-BE49-F238E27FC236}">
                <a16:creationId xmlns:a16="http://schemas.microsoft.com/office/drawing/2014/main" id="{F6A3F382-E34C-7EA9-622E-5CD01AC91D65}"/>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①</a:t>
            </a:r>
            <a:endParaRPr kumimoji="0" lang="en-US" altLang="zh-CN" sz="1800" b="0" i="0" u="none" strike="noStrike" cap="none" normalizeH="0" baseline="0">
              <a:ln>
                <a:noFill/>
              </a:ln>
              <a:solidFill>
                <a:schemeClr val="tx1"/>
              </a:solidFill>
              <a:effectLst/>
              <a:latin typeface="Arial" panose="020B0604020202020204" pitchFamily="34" charset="0"/>
            </a:endParaRPr>
          </a:p>
        </p:txBody>
      </p:sp>
      <p:cxnSp>
        <p:nvCxnSpPr>
          <p:cNvPr id="25" name="直接箭头连接符 24">
            <a:extLst>
              <a:ext uri="{FF2B5EF4-FFF2-40B4-BE49-F238E27FC236}">
                <a16:creationId xmlns:a16="http://schemas.microsoft.com/office/drawing/2014/main" id="{2B76A754-0742-AFE8-F861-DEB0CA11DE9D}"/>
              </a:ext>
            </a:extLst>
          </p:cNvPr>
          <p:cNvCxnSpPr/>
          <p:nvPr/>
        </p:nvCxnSpPr>
        <p:spPr>
          <a:xfrm>
            <a:off x="6293485" y="9389745"/>
            <a:ext cx="164465" cy="6985"/>
          </a:xfrm>
          <a:prstGeom prst="straightConnector1">
            <a:avLst/>
          </a:prstGeom>
          <a:ln w="9525" cap="flat" cmpd="sng">
            <a:solidFill>
              <a:srgbClr val="000000"/>
            </a:solidFill>
            <a:prstDash val="solid"/>
            <a:headEnd type="none" w="med" len="med"/>
            <a:tailEnd type="triangle" w="med" len="med"/>
          </a:ln>
        </p:spPr>
      </p:cxnSp>
      <p:sp>
        <p:nvSpPr>
          <p:cNvPr id="26" name="Rectangle 6">
            <a:extLst>
              <a:ext uri="{FF2B5EF4-FFF2-40B4-BE49-F238E27FC236}">
                <a16:creationId xmlns:a16="http://schemas.microsoft.com/office/drawing/2014/main" id="{C2D46801-338B-E45F-A488-681F235BBF48}"/>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气体渗碳法。</a:t>
            </a:r>
            <a:r>
              <a:rPr kumimoji="0" lang="zh-CN" altLang="en-US" sz="800" b="0" i="0" u="none" strike="noStrike" cap="none" normalizeH="0" baseline="0">
                <a:ln>
                  <a:noFill/>
                </a:ln>
                <a:solidFill>
                  <a:schemeClr val="tx1"/>
                </a:solidFill>
                <a:effectLst/>
              </a:rPr>
              <a:t> </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3" name="文本框 32">
            <a:extLst>
              <a:ext uri="{FF2B5EF4-FFF2-40B4-BE49-F238E27FC236}">
                <a16:creationId xmlns:a16="http://schemas.microsoft.com/office/drawing/2014/main" id="{E45E0C3A-C860-08CA-ACEC-204726CEE598}"/>
              </a:ext>
            </a:extLst>
          </p:cNvPr>
          <p:cNvSpPr txBox="1"/>
          <p:nvPr/>
        </p:nvSpPr>
        <p:spPr>
          <a:xfrm>
            <a:off x="1421549" y="828129"/>
            <a:ext cx="6249987" cy="3293209"/>
          </a:xfrm>
          <a:prstGeom prst="rect">
            <a:avLst/>
          </a:prstGeom>
          <a:noFill/>
        </p:spPr>
        <p:txBody>
          <a:bodyPr wrap="square">
            <a:spAutoFit/>
          </a:bodyPr>
          <a:lstStyle/>
          <a:p>
            <a:pPr>
              <a:lnSpc>
                <a:spcPts val="3800"/>
              </a:lnSpc>
            </a:pPr>
            <a:r>
              <a:rPr lang="en-US" altLang="zh-CN" sz="2800" kern="100" dirty="0">
                <a:effectLst/>
                <a:latin typeface="微软雅黑" panose="020B0503020204020204" pitchFamily="34" charset="-122"/>
                <a:ea typeface="微软雅黑" panose="020B0503020204020204" pitchFamily="34" charset="-122"/>
              </a:rPr>
              <a:t>①</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气体渗碳法。</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优点是：生产率高，渗碳层质量好，渗碳过程容易控制，容易实现机械化、自动化，适于大批量生产</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a:lnSpc>
                <a:spcPts val="38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缺点是：碳量和渗碳层深度不易精确控制，消耗能量大。</a:t>
            </a:r>
          </a:p>
          <a:p>
            <a:endParaRPr lang="zh-CN" altLang="en-US" dirty="0"/>
          </a:p>
        </p:txBody>
      </p:sp>
      <p:sp>
        <p:nvSpPr>
          <p:cNvPr id="35" name="文本框 34">
            <a:extLst>
              <a:ext uri="{FF2B5EF4-FFF2-40B4-BE49-F238E27FC236}">
                <a16:creationId xmlns:a16="http://schemas.microsoft.com/office/drawing/2014/main" id="{7854BB7A-90BA-41D6-1795-7C1A5EB4DDA7}"/>
              </a:ext>
            </a:extLst>
          </p:cNvPr>
          <p:cNvSpPr txBox="1"/>
          <p:nvPr/>
        </p:nvSpPr>
        <p:spPr>
          <a:xfrm>
            <a:off x="1176598" y="4067630"/>
            <a:ext cx="6739890" cy="2005229"/>
          </a:xfrm>
          <a:prstGeom prst="rect">
            <a:avLst/>
          </a:prstGeom>
          <a:noFill/>
        </p:spPr>
        <p:txBody>
          <a:bodyPr wrap="square">
            <a:spAutoFit/>
          </a:bodyPr>
          <a:lstStyle/>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rPr>
              <a:t>固体渗碳法。</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优点是：设备简单，费用低。</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38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缺点是：生产率低，劳动条件差，质量不易控制，所以适于小批量生产。</a:t>
            </a:r>
          </a:p>
        </p:txBody>
      </p:sp>
      <p:pic>
        <p:nvPicPr>
          <p:cNvPr id="37" name="图片 36">
            <a:extLst>
              <a:ext uri="{FF2B5EF4-FFF2-40B4-BE49-F238E27FC236}">
                <a16:creationId xmlns:a16="http://schemas.microsoft.com/office/drawing/2014/main" id="{1602E4DB-ED0D-C10E-03A3-3C210316A65F}"/>
              </a:ext>
            </a:extLst>
          </p:cNvPr>
          <p:cNvPicPr>
            <a:picLocks noChangeAspect="1"/>
          </p:cNvPicPr>
          <p:nvPr/>
        </p:nvPicPr>
        <p:blipFill>
          <a:blip r:embed="rId18"/>
          <a:stretch>
            <a:fillRect/>
          </a:stretch>
        </p:blipFill>
        <p:spPr>
          <a:xfrm>
            <a:off x="8122180" y="1363434"/>
            <a:ext cx="3467075" cy="55065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down)">
                                      <p:cBhvr>
                                        <p:cTn id="26" dur="500"/>
                                        <p:tgtEl>
                                          <p:spTgt spid="3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par>
                                <p:cTn id="30" presetID="22" presetClass="entr" presetSubtype="4"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33" grpId="0"/>
      <p:bldP spid="3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FB63312F-7E11-93B8-9BDF-6AD51F77ABBA}"/>
              </a:ext>
            </a:extLst>
          </p:cNvPr>
          <p:cNvSpPr txBox="1"/>
          <p:nvPr/>
        </p:nvSpPr>
        <p:spPr>
          <a:xfrm>
            <a:off x="1535430" y="1624220"/>
            <a:ext cx="9015151" cy="3247877"/>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）渗碳后的热处理。工件渗碳后必须进行热处理，才能有效地发挥渗碳层的作用。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一般渗碳零件的加工工艺路线是：毛蚽锻造（或轧材下料）一正火一粗加工、半精加工一渗碳</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猝火</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低温回火一精加工（磨削加工）。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74</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2E21709C-48F7-D7D9-3F1A-0458370C6D86}"/>
              </a:ext>
            </a:extLst>
          </p:cNvPr>
          <p:cNvSpPr txBox="1"/>
          <p:nvPr/>
        </p:nvSpPr>
        <p:spPr>
          <a:xfrm>
            <a:off x="920173" y="861922"/>
            <a:ext cx="10777365" cy="5416419"/>
          </a:xfrm>
          <a:prstGeom prst="rect">
            <a:avLst/>
          </a:prstGeom>
          <a:noFill/>
        </p:spPr>
        <p:txBody>
          <a:bodyPr wrap="square">
            <a:spAutoFit/>
          </a:bodyPr>
          <a:lstStyle/>
          <a:p>
            <a:pPr indent="266700" algn="l">
              <a:lnSpc>
                <a:spcPts val="38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）渗氮（氮化）</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在一定温度下于一定介质中，使氮原子渗入工件表层的化学热处理工艺称为渗氮。</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38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渗氮的目的是为了提高工件表层的硬度、耐磨性、热硬性、耐腐蚀性和疲劳强度。常见的渗氮方法有气体渗氮、液体渗氮和离子渗氮等，其中气体渗氮法应用最广。</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渗氮通常用于耐磨性和尺寸精度要求高的零件，如发动机气缸、排气阀、精密机床丝杠、汽轮机阀门等。</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渗氮工件的</a:t>
            </a:r>
            <a:r>
              <a:rPr lang="zh-CN" altLang="zh-CN" sz="2800" kern="100" dirty="0">
                <a:solidFill>
                  <a:srgbClr val="FF0000"/>
                </a:solidFill>
                <a:effectLst/>
                <a:latin typeface="微软雅黑" panose="020B0503020204020204" pitchFamily="34" charset="-122"/>
                <a:ea typeface="微软雅黑" panose="020B0503020204020204" pitchFamily="34" charset="-122"/>
              </a:rPr>
              <a:t>加工工艺路线</a:t>
            </a:r>
            <a:r>
              <a:rPr lang="zh-CN" altLang="zh-CN" sz="2800" kern="100" dirty="0">
                <a:effectLst/>
                <a:latin typeface="微软雅黑" panose="020B0503020204020204" pitchFamily="34" charset="-122"/>
                <a:ea typeface="微软雅黑" panose="020B0503020204020204" pitchFamily="34" charset="-122"/>
              </a:rPr>
              <a:t>是：毛坯锻造</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退火</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粗加工</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调质处理</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精加工</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去应力退火一粗磨</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锁锡（非渗氮面）</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渗氮</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精磨或研磨。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75</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BAF5085-9056-50C9-EE54-2BBCD680A184}"/>
              </a:ext>
            </a:extLst>
          </p:cNvPr>
          <p:cNvSpPr txBox="1"/>
          <p:nvPr/>
        </p:nvSpPr>
        <p:spPr>
          <a:xfrm>
            <a:off x="1219201" y="840636"/>
            <a:ext cx="10144124" cy="5288756"/>
          </a:xfrm>
          <a:prstGeom prst="rect">
            <a:avLst/>
          </a:prstGeom>
          <a:noFill/>
        </p:spPr>
        <p:txBody>
          <a:bodyPr wrap="square">
            <a:spAutoFit/>
          </a:bodyPr>
          <a:lstStyle/>
          <a:p>
            <a:pPr indent="266700" algn="l">
              <a:lnSpc>
                <a:spcPts val="34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）碳氮共渗</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碳氮共渗是指向钢的表面同时渗入碳和氮原子的过程，也称氮化处理。主要有液体碳氮共渗和气体碳氮共渗，其中液体碳氮共渗的介质有毒，污染环境，劳动条件差，所以很少采用。</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a:solidFill>
                  <a:srgbClr val="FF0000"/>
                </a:solidFill>
                <a:effectLst/>
                <a:latin typeface="微软雅黑" panose="020B0503020204020204" pitchFamily="34" charset="-122"/>
                <a:ea typeface="微软雅黑" panose="020B0503020204020204" pitchFamily="34" charset="-122"/>
              </a:rPr>
              <a:t>1</a:t>
            </a:r>
            <a:r>
              <a:rPr lang="zh-CN" altLang="zh-CN" sz="2400" kern="100" dirty="0">
                <a:solidFill>
                  <a:srgbClr val="FF0000"/>
                </a:solidFill>
                <a:effectLst/>
                <a:latin typeface="微软雅黑" panose="020B0503020204020204" pitchFamily="34" charset="-122"/>
                <a:ea typeface="微软雅黑" panose="020B0503020204020204" pitchFamily="34" charset="-122"/>
              </a:rPr>
              <a:t>）高温气体碳氮共渗。</a:t>
            </a:r>
            <a:r>
              <a:rPr lang="zh-CN" altLang="zh-CN" sz="2400" kern="100" dirty="0">
                <a:effectLst/>
                <a:latin typeface="微软雅黑" panose="020B0503020204020204" pitchFamily="34" charset="-122"/>
                <a:ea typeface="微软雅黑" panose="020B0503020204020204" pitchFamily="34" charset="-122"/>
              </a:rPr>
              <a:t>实质上是以渗碳为主的共渗工艺，介质即渗碳和渗氮用的混合体。</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400"/>
              </a:lnSpc>
            </a:pPr>
            <a:r>
              <a:rPr lang="en-US" altLang="zh-CN" sz="2400" kern="100" dirty="0">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常用于处理汽车、机床的各种齿轮、涡轮、蜗杆和轴类零件。</a:t>
            </a: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en-US" altLang="zh-CN" sz="2400" kern="100" dirty="0">
                <a:solidFill>
                  <a:srgbClr val="FF0000"/>
                </a:solidFill>
                <a:effectLst/>
                <a:latin typeface="微软雅黑" panose="020B0503020204020204" pitchFamily="34" charset="-122"/>
                <a:ea typeface="微软雅黑" panose="020B0503020204020204" pitchFamily="34" charset="-122"/>
              </a:rPr>
              <a:t>2</a:t>
            </a:r>
            <a:r>
              <a:rPr lang="zh-CN" altLang="zh-CN" sz="2400" kern="100" dirty="0">
                <a:solidFill>
                  <a:srgbClr val="FF0000"/>
                </a:solidFill>
                <a:effectLst/>
                <a:latin typeface="微软雅黑" panose="020B0503020204020204" pitchFamily="34" charset="-122"/>
                <a:ea typeface="微软雅黑" panose="020B0503020204020204" pitchFamily="34" charset="-122"/>
              </a:rPr>
              <a:t>）低温气体碳氮共渗。</a:t>
            </a:r>
            <a:r>
              <a:rPr lang="zh-CN" altLang="zh-CN" sz="2400" kern="100" dirty="0">
                <a:effectLst/>
                <a:latin typeface="微软雅黑" panose="020B0503020204020204" pitchFamily="34" charset="-122"/>
                <a:ea typeface="微软雅黑" panose="020B0503020204020204" pitchFamily="34" charset="-122"/>
              </a:rPr>
              <a:t>实质上是以渗氮为主的共渗工艺，故又称为气体氮碳共渗，生产上习惯称之为软氮化。</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4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目前低温氮碳共渗主要用于刀具、模具、量具、曲轴、齿轮、汽缸套等耐磨件的处理，但由于表层碳氮化合物层太薄，仅有</a:t>
            </a:r>
            <a:r>
              <a:rPr lang="en-US" altLang="zh-CN" sz="2400" kern="100" dirty="0">
                <a:effectLst/>
                <a:latin typeface="微软雅黑" panose="020B0503020204020204" pitchFamily="34" charset="-122"/>
                <a:ea typeface="微软雅黑" panose="020B0503020204020204" pitchFamily="34" charset="-122"/>
              </a:rPr>
              <a:t>0.01~0.02mm</a:t>
            </a:r>
            <a:r>
              <a:rPr lang="zh-CN" altLang="zh-CN" sz="2400" kern="100" dirty="0">
                <a:effectLst/>
                <a:latin typeface="微软雅黑" panose="020B0503020204020204" pitchFamily="34" charset="-122"/>
                <a:ea typeface="微软雅黑" panose="020B0503020204020204" pitchFamily="34" charset="-122"/>
              </a:rPr>
              <a:t>，故不宜用于重载条件下工作的零件。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ircle(in)">
                                      <p:cBhvr>
                                        <p:cTn id="2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76</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779D34E-8E0C-E121-A629-F3B8CCF70333}"/>
              </a:ext>
            </a:extLst>
          </p:cNvPr>
          <p:cNvSpPr txBox="1"/>
          <p:nvPr/>
        </p:nvSpPr>
        <p:spPr>
          <a:xfrm>
            <a:off x="894886" y="781126"/>
            <a:ext cx="10954214" cy="5397760"/>
          </a:xfrm>
          <a:prstGeom prst="rect">
            <a:avLst/>
          </a:prstGeom>
          <a:noFill/>
        </p:spPr>
        <p:txBody>
          <a:bodyPr wrap="square">
            <a:spAutoFit/>
          </a:bodyPr>
          <a:lstStyle/>
          <a:p>
            <a:pPr indent="267970" algn="l">
              <a:lnSpc>
                <a:spcPts val="3200"/>
              </a:lnSpc>
            </a:pPr>
            <a:r>
              <a:rPr lang="zh-CN" altLang="zh-CN" sz="2400" b="1" kern="100" dirty="0">
                <a:effectLst/>
                <a:latin typeface="微软雅黑" panose="020B0503020204020204" pitchFamily="34" charset="-122"/>
                <a:ea typeface="微软雅黑" panose="020B0503020204020204" pitchFamily="34" charset="-122"/>
              </a:rPr>
              <a:t>四、铁碳合金及选用</a:t>
            </a:r>
            <a:endParaRPr lang="zh-CN"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铸铁和钢，在工程上称为黑色金属。其他金属材料，如铜和铝等，称为有色金属。</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铁碳合金概述</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由两种或两种以上的金属元素或金属与非金属元素熔合在一起，构成具有金属特性的物质称为</a:t>
            </a:r>
            <a:r>
              <a:rPr lang="zh-CN" altLang="zh-CN" sz="2400" kern="100" dirty="0">
                <a:solidFill>
                  <a:srgbClr val="FF0000"/>
                </a:solidFill>
                <a:effectLst/>
                <a:latin typeface="微软雅黑" panose="020B0503020204020204" pitchFamily="34" charset="-122"/>
                <a:ea typeface="微软雅黑" panose="020B0503020204020204" pitchFamily="34" charset="-122"/>
              </a:rPr>
              <a:t>合金</a:t>
            </a:r>
            <a:r>
              <a:rPr lang="zh-CN" altLang="zh-CN" sz="2400" kern="100" dirty="0">
                <a:effectLst/>
                <a:latin typeface="微软雅黑" panose="020B0503020204020204" pitchFamily="34" charset="-122"/>
                <a:ea typeface="微软雅黑" panose="020B0503020204020204" pitchFamily="34" charset="-122"/>
              </a:rPr>
              <a:t>，组成合金的元素简称组元，如铁、碳是钢和铸铁的组元。</a:t>
            </a:r>
            <a:endParaRPr lang="en-US" altLang="zh-CN" sz="2400" kern="100" dirty="0">
              <a:effectLst/>
              <a:latin typeface="微软雅黑" panose="020B0503020204020204" pitchFamily="34" charset="-122"/>
              <a:ea typeface="微软雅黑" panose="020B0503020204020204" pitchFamily="34" charset="-122"/>
            </a:endParaRP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铁碳合金中，含有质量分数为</a:t>
            </a:r>
            <a:r>
              <a:rPr lang="en-US" altLang="zh-CN" sz="2400" kern="100" dirty="0">
                <a:effectLst/>
                <a:latin typeface="微软雅黑" panose="020B0503020204020204" pitchFamily="34" charset="-122"/>
                <a:ea typeface="微软雅黑" panose="020B0503020204020204" pitchFamily="34" charset="-122"/>
              </a:rPr>
              <a:t>0.10%~0.20%</a:t>
            </a:r>
            <a:r>
              <a:rPr lang="zh-CN" altLang="zh-CN" sz="2400" kern="100" dirty="0">
                <a:effectLst/>
                <a:latin typeface="微软雅黑" panose="020B0503020204020204" pitchFamily="34" charset="-122"/>
                <a:ea typeface="微软雅黑" panose="020B0503020204020204" pitchFamily="34" charset="-122"/>
              </a:rPr>
              <a:t>杂质的称之为工业纯铁。工业纯铁的塑性和导磁性良好，但强度不高，不适宜制作结构零件。为了提高纯铁的强度、硬度，常在纯铁中加入少量碳元素。钢是以铁为主要元素，是碳含量在</a:t>
            </a:r>
            <a:r>
              <a:rPr lang="en-US" altLang="zh-CN" sz="2400" kern="100" dirty="0">
                <a:effectLst/>
                <a:latin typeface="微软雅黑" panose="020B0503020204020204" pitchFamily="34" charset="-122"/>
                <a:ea typeface="微软雅黑" panose="020B0503020204020204" pitchFamily="34" charset="-122"/>
              </a:rPr>
              <a:t>2.11%</a:t>
            </a:r>
            <a:r>
              <a:rPr lang="zh-CN" altLang="zh-CN" sz="2400" kern="100" dirty="0">
                <a:effectLst/>
                <a:latin typeface="微软雅黑" panose="020B0503020204020204" pitchFamily="34" charset="-122"/>
                <a:ea typeface="微软雅黑" panose="020B0503020204020204" pitchFamily="34" charset="-122"/>
              </a:rPr>
              <a:t>以下（碳的质量分数</a:t>
            </a:r>
            <a:r>
              <a:rPr lang="en-US" altLang="zh-CN" sz="24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400" kern="100" baseline="-25000" dirty="0" err="1">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2.11%)</a:t>
            </a:r>
            <a:r>
              <a:rPr lang="zh-CN" altLang="zh-CN" sz="2400" kern="100" dirty="0">
                <a:effectLst/>
                <a:latin typeface="微软雅黑" panose="020B0503020204020204" pitchFamily="34" charset="-122"/>
                <a:ea typeface="微软雅黑" panose="020B0503020204020204" pitchFamily="34" charset="-122"/>
              </a:rPr>
              <a:t>的，并含有其他元素的铁碳合金。</a:t>
            </a:r>
          </a:p>
          <a:p>
            <a:pPr indent="266700" algn="l">
              <a:lnSpc>
                <a:spcPts val="32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含碳量的高低对碳钢的机械性能有着直接的影响。当碳含量（质量分数）小于</a:t>
            </a:r>
            <a:r>
              <a:rPr lang="en-US" altLang="zh-CN" sz="2400" kern="100" dirty="0">
                <a:effectLst/>
                <a:latin typeface="微软雅黑" panose="020B0503020204020204" pitchFamily="34" charset="-122"/>
                <a:ea typeface="微软雅黑" panose="020B0503020204020204" pitchFamily="34" charset="-122"/>
              </a:rPr>
              <a:t>0.9%</a:t>
            </a:r>
            <a:r>
              <a:rPr lang="zh-CN" altLang="zh-CN" sz="2400" kern="100" dirty="0">
                <a:effectLst/>
                <a:latin typeface="微软雅黑" panose="020B0503020204020204" pitchFamily="34" charset="-122"/>
                <a:ea typeface="微软雅黑" panose="020B0503020204020204" pitchFamily="34" charset="-122"/>
              </a:rPr>
              <a:t>时，随着含碳量的增加，碳钢的强度与硬度都随之增加，塑性和韧性随之下降。当碳含量超过</a:t>
            </a:r>
            <a:r>
              <a:rPr lang="en-US" altLang="zh-CN" sz="2400" kern="100" dirty="0">
                <a:effectLst/>
                <a:latin typeface="微软雅黑" panose="020B0503020204020204" pitchFamily="34" charset="-122"/>
                <a:ea typeface="微软雅黑" panose="020B0503020204020204" pitchFamily="34" charset="-122"/>
              </a:rPr>
              <a:t>0.9%</a:t>
            </a:r>
            <a:r>
              <a:rPr lang="zh-CN" altLang="zh-CN" sz="2400" kern="100" dirty="0">
                <a:effectLst/>
                <a:latin typeface="微软雅黑" panose="020B0503020204020204" pitchFamily="34" charset="-122"/>
                <a:ea typeface="微软雅黑" panose="020B0503020204020204" pitchFamily="34" charset="-122"/>
              </a:rPr>
              <a:t>时，碳钢的强度也开始下降。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77</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0A9157D-5382-F943-2796-422CC2B365A9}"/>
              </a:ext>
            </a:extLst>
          </p:cNvPr>
          <p:cNvSpPr txBox="1"/>
          <p:nvPr/>
        </p:nvSpPr>
        <p:spPr>
          <a:xfrm>
            <a:off x="1200150" y="751344"/>
            <a:ext cx="10287838" cy="6124754"/>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）钢中常存杂质元素对钢性能的影响</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1</a:t>
            </a:r>
            <a:r>
              <a:rPr lang="zh-CN" altLang="zh-CN" sz="2800" kern="100" dirty="0">
                <a:solidFill>
                  <a:srgbClr val="FF0000"/>
                </a:solidFill>
                <a:effectLst/>
                <a:latin typeface="微软雅黑" panose="020B0503020204020204" pitchFamily="34" charset="-122"/>
                <a:ea typeface="微软雅黑" panose="020B0503020204020204" pitchFamily="34" charset="-122"/>
              </a:rPr>
              <a:t>）硅的影响。</a:t>
            </a:r>
            <a:r>
              <a:rPr lang="zh-CN" altLang="zh-CN" sz="2800" kern="100" dirty="0">
                <a:effectLst/>
                <a:latin typeface="微软雅黑" panose="020B0503020204020204" pitchFamily="34" charset="-122"/>
                <a:ea typeface="微软雅黑" panose="020B0503020204020204" pitchFamily="34" charset="-122"/>
              </a:rPr>
              <a:t>硅在钢中能溶于铁素体，形成固溶体，提高钢的强度和硬度，但会使钢的塑性和韧性下降。一般硅含量小于</a:t>
            </a:r>
            <a:r>
              <a:rPr lang="en-US" altLang="zh-CN" sz="2800" kern="100" dirty="0">
                <a:effectLst/>
                <a:latin typeface="微软雅黑" panose="020B0503020204020204" pitchFamily="34" charset="-122"/>
                <a:ea typeface="微软雅黑" panose="020B0503020204020204" pitchFamily="34" charset="-122"/>
              </a:rPr>
              <a:t>0.40%</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2</a:t>
            </a:r>
            <a:r>
              <a:rPr lang="zh-CN" altLang="zh-CN" sz="2800" kern="100" dirty="0">
                <a:solidFill>
                  <a:srgbClr val="FF0000"/>
                </a:solidFill>
                <a:effectLst/>
                <a:latin typeface="微软雅黑" panose="020B0503020204020204" pitchFamily="34" charset="-122"/>
                <a:ea typeface="微软雅黑" panose="020B0503020204020204" pitchFamily="34" charset="-122"/>
              </a:rPr>
              <a:t>）锰的影响。</a:t>
            </a:r>
            <a:r>
              <a:rPr lang="zh-CN" altLang="zh-CN" sz="2800" kern="100" dirty="0">
                <a:effectLst/>
                <a:latin typeface="微软雅黑" panose="020B0503020204020204" pitchFamily="34" charset="-122"/>
                <a:ea typeface="微软雅黑" panose="020B0503020204020204" pitchFamily="34" charset="-122"/>
              </a:rPr>
              <a:t>锰在钢中大部分溶于铁素体，形成固溶体，提高钢的强度和硬度。锰还能和硫生成</a:t>
            </a:r>
            <a:r>
              <a:rPr lang="en-US" altLang="zh-CN" sz="2800" kern="100" dirty="0" err="1">
                <a:effectLst/>
                <a:latin typeface="微软雅黑" panose="020B0503020204020204" pitchFamily="34" charset="-122"/>
                <a:ea typeface="微软雅黑" panose="020B0503020204020204" pitchFamily="34" charset="-122"/>
              </a:rPr>
              <a:t>MnS</a:t>
            </a:r>
            <a:r>
              <a:rPr lang="zh-CN" altLang="zh-CN" sz="2800" kern="100" dirty="0">
                <a:effectLst/>
                <a:latin typeface="微软雅黑" panose="020B0503020204020204" pitchFamily="34" charset="-122"/>
                <a:ea typeface="微软雅黑" panose="020B0503020204020204" pitchFamily="34" charset="-122"/>
              </a:rPr>
              <a:t>，消除硫的有害作用，并能起断屑作用，改善钢的切削加工性能。</a:t>
            </a:r>
          </a:p>
          <a:p>
            <a:pPr indent="266700" algn="l"/>
            <a:r>
              <a:rPr lang="en-US" altLang="zh-CN" sz="2800" kern="100" dirty="0">
                <a:solidFill>
                  <a:srgbClr val="FF0000"/>
                </a:solidFill>
                <a:effectLst/>
                <a:latin typeface="微软雅黑" panose="020B0503020204020204" pitchFamily="34" charset="-122"/>
                <a:ea typeface="微软雅黑" panose="020B0503020204020204" pitchFamily="34" charset="-122"/>
              </a:rPr>
              <a:t>3</a:t>
            </a:r>
            <a:r>
              <a:rPr lang="zh-CN" altLang="zh-CN" sz="2800" kern="100" dirty="0">
                <a:solidFill>
                  <a:srgbClr val="FF0000"/>
                </a:solidFill>
                <a:effectLst/>
                <a:latin typeface="微软雅黑" panose="020B0503020204020204" pitchFamily="34" charset="-122"/>
                <a:ea typeface="微软雅黑" panose="020B0503020204020204" pitchFamily="34" charset="-122"/>
              </a:rPr>
              <a:t>）硫的影响。</a:t>
            </a:r>
            <a:r>
              <a:rPr lang="zh-CN" altLang="zh-CN" sz="2800" kern="100" dirty="0">
                <a:effectLst/>
                <a:latin typeface="微软雅黑" panose="020B0503020204020204" pitchFamily="34" charset="-122"/>
                <a:ea typeface="微软雅黑" panose="020B0503020204020204" pitchFamily="34" charset="-122"/>
              </a:rPr>
              <a:t>硫是钢中的有害元素，在固态下不溶于铁，而是与铁生成</a:t>
            </a:r>
            <a:r>
              <a:rPr lang="en-US" altLang="zh-CN" sz="2800" kern="100" dirty="0" err="1">
                <a:effectLst/>
                <a:latin typeface="微软雅黑" panose="020B0503020204020204" pitchFamily="34" charset="-122"/>
                <a:ea typeface="微软雅黑" panose="020B0503020204020204" pitchFamily="34" charset="-122"/>
              </a:rPr>
              <a:t>FeS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FeS</a:t>
            </a:r>
            <a:r>
              <a:rPr lang="zh-CN" altLang="zh-CN" sz="2800" kern="100" dirty="0">
                <a:effectLst/>
                <a:latin typeface="微软雅黑" panose="020B0503020204020204" pitchFamily="34" charset="-122"/>
                <a:ea typeface="微软雅黑" panose="020B0503020204020204" pitchFamily="34" charset="-122"/>
              </a:rPr>
              <a:t>又与</a:t>
            </a:r>
            <a:r>
              <a:rPr lang="en-US" altLang="zh-CN" sz="2800" kern="100" dirty="0">
                <a:effectLst/>
                <a:latin typeface="微软雅黑" panose="020B0503020204020204" pitchFamily="34" charset="-122"/>
                <a:ea typeface="微软雅黑" panose="020B0503020204020204" pitchFamily="34" charset="-122"/>
              </a:rPr>
              <a:t>Fe</a:t>
            </a:r>
            <a:r>
              <a:rPr lang="zh-CN" altLang="zh-CN" sz="2800" kern="100" dirty="0">
                <a:effectLst/>
                <a:latin typeface="微软雅黑" panose="020B0503020204020204" pitchFamily="34" charset="-122"/>
                <a:ea typeface="微软雅黑" panose="020B0503020204020204" pitchFamily="34" charset="-122"/>
              </a:rPr>
              <a:t>生成低熔点</a:t>
            </a:r>
            <a:r>
              <a:rPr lang="en-US" altLang="zh-CN" sz="2800" kern="100" dirty="0">
                <a:effectLst/>
                <a:latin typeface="微软雅黑" panose="020B0503020204020204" pitchFamily="34" charset="-122"/>
                <a:ea typeface="微软雅黑" panose="020B0503020204020204" pitchFamily="34" charset="-122"/>
              </a:rPr>
              <a:t>(985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的共晶体分布在晶界上。当钢加热至</a:t>
            </a:r>
            <a:r>
              <a:rPr lang="en-US" altLang="zh-CN" sz="2800" kern="100" dirty="0">
                <a:effectLst/>
                <a:latin typeface="微软雅黑" panose="020B0503020204020204" pitchFamily="34" charset="-122"/>
                <a:ea typeface="微软雅黑" panose="020B0503020204020204" pitchFamily="34" charset="-122"/>
              </a:rPr>
              <a:t>800~1200</a:t>
            </a:r>
            <a:r>
              <a:rPr lang="zh-CN" altLang="zh-CN" sz="2800" kern="100" dirty="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800" kern="100" dirty="0">
                <a:effectLst/>
                <a:latin typeface="微软雅黑" panose="020B0503020204020204" pitchFamily="34" charset="-122"/>
                <a:ea typeface="微软雅黑" panose="020B0503020204020204" pitchFamily="34" charset="-122"/>
              </a:rPr>
              <a:t>进行压力加工时，共晶体会熔化，从而使钢沿晶界处开裂，这种现象称为热脆。</a:t>
            </a:r>
          </a:p>
          <a:p>
            <a:r>
              <a:rPr lang="en-US" altLang="zh-CN" sz="2800" kern="100" dirty="0">
                <a:solidFill>
                  <a:srgbClr val="FF0000"/>
                </a:solidFill>
                <a:effectLst/>
                <a:latin typeface="微软雅黑" panose="020B0503020204020204" pitchFamily="34" charset="-122"/>
                <a:ea typeface="微软雅黑" panose="020B0503020204020204" pitchFamily="34" charset="-122"/>
              </a:rPr>
              <a:t>4</a:t>
            </a:r>
            <a:r>
              <a:rPr lang="zh-CN" altLang="zh-CN" sz="2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）磷的影响。</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它能溶入铁素体，提高钢的强度和硬度，降低钢的塑性和韧性。特别是在低温时，磷会使钢的脆性急剧增加，这种现象称为冷脆。</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98AA830-D94A-3B67-C3C3-663D5BF106CD}"/>
              </a:ext>
            </a:extLst>
          </p:cNvPr>
          <p:cNvSpPr txBox="1"/>
          <p:nvPr/>
        </p:nvSpPr>
        <p:spPr>
          <a:xfrm>
            <a:off x="1370012" y="1094715"/>
            <a:ext cx="9755188" cy="454053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）钢的分类</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）按钢的用途分为：结构钢、工具钢、特殊性能钢。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2</a:t>
            </a:r>
            <a:r>
              <a:rPr lang="zh-CN" altLang="zh-CN" sz="2800" kern="100" dirty="0">
                <a:effectLst/>
                <a:latin typeface="微软雅黑" panose="020B0503020204020204" pitchFamily="34" charset="-122"/>
                <a:ea typeface="微软雅黑" panose="020B0503020204020204" pitchFamily="34" charset="-122"/>
              </a:rPr>
              <a:t>）按钢的质量分为：普通质量钢、优质钢、高级优质钢、特殊优质钢。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）按钢的化学成分分为：碳素钢、合金钢。其中，碳素钢又细分为低碳钢、中碳钢、高碳钢，合金钢细分为低合金钢、中合金钢和高合金钢。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79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C2805B6E-7B8C-16E5-A572-53CFE5D5ACB2}"/>
              </a:ext>
            </a:extLst>
          </p:cNvPr>
          <p:cNvSpPr txBox="1"/>
          <p:nvPr/>
        </p:nvSpPr>
        <p:spPr>
          <a:xfrm>
            <a:off x="1037012" y="791194"/>
            <a:ext cx="10353675" cy="5554277"/>
          </a:xfrm>
          <a:prstGeom prst="rect">
            <a:avLst/>
          </a:prstGeom>
          <a:noFill/>
        </p:spPr>
        <p:txBody>
          <a:bodyPr wrap="square">
            <a:spAutoFit/>
          </a:bodyPr>
          <a:lstStyle/>
          <a:p>
            <a:pPr indent="266700" algn="l">
              <a:lnSpc>
                <a:spcPts val="43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碳素钢基础知识</a:t>
            </a:r>
          </a:p>
          <a:p>
            <a:pPr indent="266700" algn="l">
              <a:lnSpc>
                <a:spcPts val="43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）碳素钢的分类及牌号</a:t>
            </a:r>
          </a:p>
          <a:p>
            <a:pPr indent="266700" algn="l">
              <a:lnSpc>
                <a:spcPts val="43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）碳素钢的分类</a:t>
            </a:r>
          </a:p>
          <a:p>
            <a:pPr indent="266700" algn="l">
              <a:lnSpc>
                <a:spcPts val="43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按用途可分为</a:t>
            </a:r>
            <a:r>
              <a:rPr lang="zh-CN" altLang="zh-CN" sz="2800" kern="100" dirty="0">
                <a:solidFill>
                  <a:srgbClr val="FF0000"/>
                </a:solidFill>
                <a:effectLst/>
                <a:latin typeface="微软雅黑" panose="020B0503020204020204" pitchFamily="34" charset="-122"/>
                <a:ea typeface="微软雅黑" panose="020B0503020204020204" pitchFamily="34" charset="-122"/>
              </a:rPr>
              <a:t>碳素结构钢、碳素工具钢</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3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按钢的含碳量可分为</a:t>
            </a:r>
            <a:r>
              <a:rPr lang="zh-CN" altLang="zh-CN" sz="2800" kern="100" dirty="0">
                <a:solidFill>
                  <a:srgbClr val="FF0000"/>
                </a:solidFill>
                <a:effectLst/>
                <a:latin typeface="微软雅黑" panose="020B0503020204020204" pitchFamily="34" charset="-122"/>
                <a:ea typeface="微软雅黑" panose="020B0503020204020204" pitchFamily="34" charset="-122"/>
              </a:rPr>
              <a:t>低碳钢</a:t>
            </a:r>
            <a:r>
              <a:rPr lang="en-US" altLang="zh-CN" sz="2800" kern="100" dirty="0">
                <a:effectLst/>
                <a:latin typeface="微软雅黑" panose="020B0503020204020204" pitchFamily="34" charset="-122"/>
                <a:ea typeface="微软雅黑" panose="020B0503020204020204" pitchFamily="34" charset="-122"/>
              </a:rPr>
              <a:t>(0.0218%&lt;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&lt;0.25%)</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latin typeface="微软雅黑" panose="020B0503020204020204" pitchFamily="34" charset="-122"/>
                <a:ea typeface="微软雅黑" panose="020B0503020204020204" pitchFamily="34" charset="-122"/>
              </a:rPr>
              <a:t>中碳钢</a:t>
            </a:r>
            <a:r>
              <a:rPr lang="en-US" altLang="zh-CN" sz="2800" kern="100" dirty="0">
                <a:effectLst/>
                <a:latin typeface="微软雅黑" panose="020B0503020204020204" pitchFamily="34" charset="-122"/>
                <a:ea typeface="微软雅黑" panose="020B0503020204020204" pitchFamily="34" charset="-122"/>
              </a:rPr>
              <a:t>(0.25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0.60%)</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latin typeface="微软雅黑" panose="020B0503020204020204" pitchFamily="34" charset="-122"/>
                <a:ea typeface="微软雅黑" panose="020B0503020204020204" pitchFamily="34" charset="-122"/>
              </a:rPr>
              <a:t>高碳钢</a:t>
            </a:r>
            <a:r>
              <a:rPr lang="en-US" altLang="zh-CN" sz="2800" kern="100" dirty="0">
                <a:effectLst/>
                <a:latin typeface="微软雅黑" panose="020B0503020204020204" pitchFamily="34" charset="-122"/>
                <a:ea typeface="微软雅黑" panose="020B0503020204020204" pitchFamily="34" charset="-122"/>
              </a:rPr>
              <a:t>(0.60%&lt;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2.11%)</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3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按主要质量等级可分为</a:t>
            </a:r>
            <a:r>
              <a:rPr lang="zh-CN" altLang="zh-CN" sz="2800" kern="100" dirty="0">
                <a:solidFill>
                  <a:srgbClr val="FF0000"/>
                </a:solidFill>
                <a:latin typeface="微软雅黑" panose="020B0503020204020204" pitchFamily="34" charset="-122"/>
                <a:ea typeface="微软雅黑" panose="020B0503020204020204" pitchFamily="34" charset="-122"/>
              </a:rPr>
              <a:t>普通质最碳素钢</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0.050%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0.045%)</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latin typeface="微软雅黑" panose="020B0503020204020204" pitchFamily="34" charset="-122"/>
                <a:ea typeface="微软雅黑" panose="020B0503020204020204" pitchFamily="34" charset="-122"/>
              </a:rPr>
              <a:t>优质碳素钢</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0.35%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0.035%)</a:t>
            </a:r>
            <a:r>
              <a:rPr lang="zh-CN" altLang="zh-CN" sz="2800" kern="100" dirty="0">
                <a:effectLst/>
                <a:latin typeface="微软雅黑" panose="020B0503020204020204" pitchFamily="34" charset="-122"/>
                <a:ea typeface="微软雅黑" panose="020B0503020204020204" pitchFamily="34" charset="-122"/>
              </a:rPr>
              <a:t>、</a:t>
            </a:r>
            <a:r>
              <a:rPr lang="zh-CN" altLang="zh-CN" sz="2800" kern="100" dirty="0">
                <a:solidFill>
                  <a:srgbClr val="FF0000"/>
                </a:solidFill>
                <a:latin typeface="微软雅黑" panose="020B0503020204020204" pitchFamily="34" charset="-122"/>
                <a:ea typeface="微软雅黑" panose="020B0503020204020204" pitchFamily="34" charset="-122"/>
              </a:rPr>
              <a:t>特殊质量碳素钢</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0.020%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0.020)</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3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其中，</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s</a:t>
            </a:r>
            <a:r>
              <a:rPr lang="zh-CN" altLang="zh-CN" sz="2800" kern="100" dirty="0">
                <a:effectLst/>
                <a:latin typeface="微软雅黑" panose="020B0503020204020204" pitchFamily="34" charset="-122"/>
                <a:ea typeface="微软雅黑" panose="020B0503020204020204" pitchFamily="34" charset="-122"/>
              </a:rPr>
              <a:t>为硫的质量分数，</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p</a:t>
            </a:r>
            <a:r>
              <a:rPr lang="zh-CN" altLang="zh-CN" sz="2800" kern="100" dirty="0">
                <a:effectLst/>
                <a:latin typeface="微软雅黑" panose="020B0503020204020204" pitchFamily="34" charset="-122"/>
                <a:ea typeface="微软雅黑" panose="020B0503020204020204" pitchFamily="34" charset="-122"/>
              </a:rPr>
              <a:t>为磷的质量分数。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8</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p:cNvSpPr txBox="1"/>
          <p:nvPr/>
        </p:nvSpPr>
        <p:spPr>
          <a:xfrm>
            <a:off x="1370330" y="1052195"/>
            <a:ext cx="9690100" cy="5262245"/>
          </a:xfrm>
          <a:prstGeom prst="rect">
            <a:avLst/>
          </a:prstGeom>
          <a:noFill/>
        </p:spPr>
        <p:txBody>
          <a:bodyPr wrap="square" rtlCol="0" anchor="t">
            <a:spAutoFit/>
          </a:bodyPr>
          <a:lstStyle/>
          <a:p>
            <a:pPr indent="266700">
              <a:lnSpc>
                <a:spcPct val="150000"/>
              </a:lnSpc>
            </a:pPr>
            <a:r>
              <a:rPr lang="en-US" alt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内力</a:t>
            </a:r>
            <a:r>
              <a:rPr lang="zh-CN" sz="3200" dirty="0">
                <a:solidFill>
                  <a:srgbClr val="000000"/>
                </a:solidFill>
                <a:latin typeface="微软雅黑" panose="020B0503020204020204" charset="-122"/>
                <a:ea typeface="微软雅黑" panose="020B0503020204020204" charset="-122"/>
                <a:cs typeface="微软雅黑" panose="020B0503020204020204" charset="-122"/>
                <a:sym typeface="+mn-ea"/>
              </a:rPr>
              <a:t>：在材料受外力作用而不破坏的条件下，其内部产生与外力相平衡的力称为内力。材料单位截面上</a:t>
            </a:r>
            <a:r>
              <a:rPr lang="zh-CN" sz="3200" dirty="0">
                <a:latin typeface="微软雅黑" panose="020B0503020204020204" charset="-122"/>
                <a:ea typeface="微软雅黑" panose="020B0503020204020204" charset="-122"/>
                <a:cs typeface="微软雅黑" panose="020B0503020204020204" charset="-122"/>
                <a:sym typeface="+mn-ea"/>
              </a:rPr>
              <a:t>的内力，称为应力，</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用</a:t>
            </a:r>
            <a:r>
              <a:rPr lang="en-US" sz="3200" dirty="0">
                <a:solidFill>
                  <a:srgbClr val="FF0000"/>
                </a:solidFill>
                <a:latin typeface="微软雅黑" panose="020B0503020204020204" charset="-122"/>
                <a:ea typeface="微软雅黑" panose="020B0503020204020204" charset="-122"/>
                <a:cs typeface="微软雅黑" panose="020B0503020204020204" charset="-122"/>
                <a:sym typeface="+mn-ea"/>
              </a:rPr>
              <a:t>σ</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表示</a:t>
            </a:r>
            <a:r>
              <a:rPr lang="zh-CN" sz="3200" dirty="0">
                <a:latin typeface="微软雅黑" panose="020B0503020204020204" charset="-122"/>
                <a:ea typeface="微软雅黑" panose="020B0503020204020204" charset="-122"/>
                <a:cs typeface="微软雅黑" panose="020B0503020204020204" charset="-122"/>
                <a:sym typeface="+mn-ea"/>
              </a:rPr>
              <a:t>。</a:t>
            </a:r>
          </a:p>
          <a:p>
            <a:pPr indent="266700">
              <a:lnSpc>
                <a:spcPct val="150000"/>
              </a:lnSpc>
            </a:pPr>
            <a:r>
              <a:rPr lang="en-US" alt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变形</a:t>
            </a:r>
            <a:r>
              <a:rPr lang="zh-CN" sz="3200" dirty="0">
                <a:latin typeface="微软雅黑" panose="020B0503020204020204" charset="-122"/>
                <a:ea typeface="微软雅黑" panose="020B0503020204020204" charset="-122"/>
                <a:cs typeface="微软雅黑" panose="020B0503020204020204" charset="-122"/>
                <a:sym typeface="+mn-ea"/>
              </a:rPr>
              <a:t>：材料在载荷作用下引起的形状和尺寸改变，称为变形。去掉载荷后可恢复到原来形状和尺寸的变形称为</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弹性变形</a:t>
            </a:r>
            <a:r>
              <a:rPr lang="zh-CN" sz="3200" dirty="0">
                <a:latin typeface="微软雅黑" panose="020B0503020204020204" charset="-122"/>
                <a:ea typeface="微软雅黑" panose="020B0503020204020204" charset="-122"/>
                <a:cs typeface="微软雅黑" panose="020B0503020204020204" charset="-122"/>
                <a:sym typeface="+mn-ea"/>
              </a:rPr>
              <a:t>，而不能恢复到原来形状和尺寸的变形称为</a:t>
            </a:r>
            <a:r>
              <a:rPr lang="zh-CN" sz="3200" dirty="0">
                <a:solidFill>
                  <a:srgbClr val="FF0000"/>
                </a:solidFill>
                <a:latin typeface="微软雅黑" panose="020B0503020204020204" charset="-122"/>
                <a:ea typeface="微软雅黑" panose="020B0503020204020204" charset="-122"/>
                <a:cs typeface="微软雅黑" panose="020B0503020204020204" charset="-122"/>
                <a:sym typeface="+mn-ea"/>
              </a:rPr>
              <a:t>塑性变形</a:t>
            </a:r>
            <a:r>
              <a:rPr lang="zh-CN" sz="3200" dirty="0">
                <a:latin typeface="微软雅黑" panose="020B0503020204020204" charset="-122"/>
                <a:ea typeface="微软雅黑" panose="020B0503020204020204" charset="-122"/>
                <a:cs typeface="微软雅黑" panose="020B0503020204020204" charset="-122"/>
                <a:sym typeface="+mn-ea"/>
              </a:rPr>
              <a:t>。</a:t>
            </a:r>
            <a:endParaRPr lang="zh-CN" altLang="en-US" sz="32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ircle(in)">
                                      <p:cBhvr>
                                        <p:cTn id="2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80</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59879CC7-6B48-AB21-3543-80F2E836570F}"/>
              </a:ext>
            </a:extLst>
          </p:cNvPr>
          <p:cNvSpPr txBox="1"/>
          <p:nvPr/>
        </p:nvSpPr>
        <p:spPr>
          <a:xfrm>
            <a:off x="1535430" y="1492147"/>
            <a:ext cx="10301250" cy="3247877"/>
          </a:xfrm>
          <a:prstGeom prst="rect">
            <a:avLst/>
          </a:prstGeom>
          <a:noFill/>
        </p:spPr>
        <p:txBody>
          <a:bodyPr wrap="square">
            <a:spAutoFit/>
          </a:bodyPr>
          <a:lstStyle/>
          <a:p>
            <a:pPr marL="342900" lvl="0" indent="-342900" algn="l">
              <a:lnSpc>
                <a:spcPct val="150000"/>
              </a:lnSpc>
              <a:buFont typeface="+mj-lt"/>
              <a:buAutoNum type="arabicPeriod" startAt="2"/>
            </a:pPr>
            <a:r>
              <a:rPr lang="zh-CN" altLang="zh-CN" sz="2800" kern="100" dirty="0">
                <a:effectLst/>
                <a:latin typeface="微软雅黑" panose="020B0503020204020204" pitchFamily="34" charset="-122"/>
                <a:ea typeface="微软雅黑" panose="020B0503020204020204" pitchFamily="34" charset="-122"/>
              </a:rPr>
              <a:t>碳素钢的牌号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碳</a:t>
            </a:r>
            <a:r>
              <a:rPr lang="zh-CN" altLang="zh-CN" sz="2800" kern="100" dirty="0">
                <a:effectLst/>
                <a:latin typeface="微软雅黑" panose="020B0503020204020204" pitchFamily="34" charset="-122"/>
                <a:ea typeface="微软雅黑" panose="020B0503020204020204" pitchFamily="34" charset="-122"/>
                <a:cs typeface="Calibri" panose="020F0502020204030204" pitchFamily="34" charset="0"/>
              </a:rPr>
              <a:t>素结构钢由</a:t>
            </a:r>
            <a:r>
              <a:rPr lang="zh-CN" altLang="zh-CN" sz="2800" kern="100" dirty="0">
                <a:effectLst/>
                <a:latin typeface="微软雅黑" panose="020B0503020204020204" pitchFamily="34" charset="-122"/>
                <a:ea typeface="微软雅黑" panose="020B0503020204020204" pitchFamily="34" charset="-122"/>
              </a:rPr>
              <a:t>代表屈服点的字母</a:t>
            </a:r>
            <a:r>
              <a:rPr lang="en-US" altLang="zh-CN" sz="2800" kern="100" dirty="0">
                <a:effectLst/>
                <a:latin typeface="微软雅黑" panose="020B0503020204020204" pitchFamily="34" charset="-122"/>
                <a:ea typeface="微软雅黑" panose="020B0503020204020204" pitchFamily="34" charset="-122"/>
              </a:rPr>
              <a:t>"Q"</a:t>
            </a:r>
            <a:r>
              <a:rPr lang="zh-CN" altLang="zh-CN" sz="2800" kern="100" dirty="0">
                <a:effectLst/>
                <a:latin typeface="微软雅黑" panose="020B0503020204020204" pitchFamily="34" charset="-122"/>
                <a:ea typeface="微软雅黑" panose="020B0503020204020204" pitchFamily="34" charset="-122"/>
              </a:rPr>
              <a:t>十屈服点数</a:t>
            </a:r>
            <a:r>
              <a:rPr lang="en-US" altLang="zh-CN" sz="2800" kern="100" dirty="0">
                <a:effectLst/>
                <a:latin typeface="微软雅黑" panose="020B0503020204020204" pitchFamily="34" charset="-122"/>
                <a:ea typeface="微软雅黑" panose="020B0503020204020204" pitchFamily="34" charset="-122"/>
              </a:rPr>
              <a:t>(MPa)+</a:t>
            </a:r>
            <a:r>
              <a:rPr lang="zh-CN" altLang="zh-CN" sz="2800" kern="100" dirty="0">
                <a:effectLst/>
                <a:latin typeface="微软雅黑" panose="020B0503020204020204" pitchFamily="34" charset="-122"/>
                <a:ea typeface="微软雅黑" panose="020B0503020204020204" pitchFamily="34" charset="-122"/>
              </a:rPr>
              <a:t>质量等级（</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D</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E)+</a:t>
            </a:r>
            <a:r>
              <a:rPr lang="zh-CN" altLang="zh-CN" sz="2800" kern="100" dirty="0">
                <a:effectLst/>
                <a:latin typeface="微软雅黑" panose="020B0503020204020204" pitchFamily="34" charset="-122"/>
                <a:ea typeface="微软雅黑" panose="020B0503020204020204" pitchFamily="34" charset="-122"/>
              </a:rPr>
              <a:t>脱氧方法符号</a:t>
            </a:r>
            <a:r>
              <a:rPr lang="en-US" altLang="zh-CN" sz="2800" kern="100" dirty="0">
                <a:effectLst/>
                <a:latin typeface="微软雅黑" panose="020B0503020204020204" pitchFamily="34" charset="-122"/>
                <a:ea typeface="微软雅黑" panose="020B0503020204020204" pitchFamily="34" charset="-122"/>
              </a:rPr>
              <a:t>(F</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Z</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TZ)</a:t>
            </a:r>
            <a:r>
              <a:rPr lang="zh-CN" altLang="zh-CN" sz="2800" kern="100" dirty="0">
                <a:effectLst/>
                <a:latin typeface="微软雅黑" panose="020B0503020204020204" pitchFamily="34" charset="-122"/>
                <a:ea typeface="微软雅黑" panose="020B0503020204020204" pitchFamily="34" charset="-122"/>
              </a:rPr>
              <a:t>组成。</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例如，</a:t>
            </a:r>
            <a:r>
              <a:rPr lang="en-US" altLang="zh-CN" sz="2800" kern="100" dirty="0">
                <a:effectLst/>
                <a:latin typeface="微软雅黑" panose="020B0503020204020204" pitchFamily="34" charset="-122"/>
                <a:ea typeface="微软雅黑" panose="020B0503020204020204" pitchFamily="34" charset="-122"/>
              </a:rPr>
              <a:t>Q235AF</a:t>
            </a:r>
            <a:r>
              <a:rPr lang="zh-CN" altLang="zh-CN" sz="2800" kern="100" dirty="0">
                <a:effectLst/>
                <a:latin typeface="微软雅黑" panose="020B0503020204020204" pitchFamily="34" charset="-122"/>
                <a:ea typeface="微软雅黑" panose="020B0503020204020204" pitchFamily="34" charset="-122"/>
              </a:rPr>
              <a:t>表示屈服点为</a:t>
            </a:r>
            <a:r>
              <a:rPr lang="en-US" altLang="zh-CN" sz="2800" kern="100" dirty="0">
                <a:effectLst/>
                <a:latin typeface="微软雅黑" panose="020B0503020204020204" pitchFamily="34" charset="-122"/>
                <a:ea typeface="微软雅黑" panose="020B0503020204020204" pitchFamily="34" charset="-122"/>
              </a:rPr>
              <a:t>235MPa</a:t>
            </a:r>
            <a:r>
              <a:rPr lang="zh-CN" altLang="en-US" sz="2800" kern="100" dirty="0">
                <a:effectLst/>
                <a:latin typeface="微软雅黑" panose="020B0503020204020204" pitchFamily="34" charset="-122"/>
                <a:ea typeface="微软雅黑" panose="020B0503020204020204" pitchFamily="34" charset="-122"/>
              </a:rPr>
              <a:t>，质量等级为</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级的沸腾钢。</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81</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147A8713-20A9-0586-BCB7-4BB0D13BBC50}"/>
              </a:ext>
            </a:extLst>
          </p:cNvPr>
          <p:cNvSpPr txBox="1"/>
          <p:nvPr/>
        </p:nvSpPr>
        <p:spPr>
          <a:xfrm>
            <a:off x="1247776" y="817245"/>
            <a:ext cx="10544174"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②</a:t>
            </a:r>
            <a:r>
              <a:rPr lang="zh-CN" altLang="zh-CN" sz="2800" kern="100" dirty="0">
                <a:effectLst/>
                <a:latin typeface="微软雅黑" panose="020B0503020204020204" pitchFamily="34" charset="-122"/>
                <a:ea typeface="微软雅黑" panose="020B0503020204020204" pitchFamily="34" charset="-122"/>
                <a:cs typeface="Calibri" panose="020F0502020204030204" pitchFamily="34" charset="0"/>
              </a:rPr>
              <a:t>优质碳素结构钢由两</a:t>
            </a:r>
            <a:r>
              <a:rPr lang="zh-CN" altLang="zh-CN" sz="2800" kern="100" dirty="0">
                <a:effectLst/>
                <a:latin typeface="微软雅黑" panose="020B0503020204020204" pitchFamily="34" charset="-122"/>
                <a:ea typeface="微软雅黑" panose="020B0503020204020204" pitchFamily="34" charset="-122"/>
              </a:rPr>
              <a:t>位阿拉伯数字与特征符号组成。</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两位数表示钢的平均含碳量的万分数</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沸腾构钢在牌号尾部分加符号</a:t>
            </a:r>
            <a:r>
              <a:rPr lang="en-US" altLang="zh-CN" sz="2800" kern="100" dirty="0">
                <a:effectLst/>
                <a:latin typeface="微软雅黑" panose="020B0503020204020204" pitchFamily="34" charset="-122"/>
                <a:ea typeface="微软雅黑" panose="020B0503020204020204" pitchFamily="34" charset="-122"/>
              </a:rPr>
              <a:t>“F”</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半镇静钢在牌号尾部分加符号“</a:t>
            </a:r>
            <a:r>
              <a:rPr lang="en-US" altLang="zh-CN" sz="2800" kern="100" dirty="0">
                <a:effectLst/>
                <a:latin typeface="微软雅黑" panose="020B0503020204020204" pitchFamily="34" charset="-122"/>
                <a:ea typeface="微软雅黑" panose="020B0503020204020204" pitchFamily="34" charset="-122"/>
              </a:rPr>
              <a:t>b</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，镇静钢一般不标符号。</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高级优质碳素结构钢在牌号后加符号“</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”，特级优质碳素结构钢在牌号后加符号“</a:t>
            </a:r>
            <a:r>
              <a:rPr lang="en-US" altLang="zh-CN" sz="2800" kern="100" dirty="0">
                <a:effectLst/>
                <a:latin typeface="微软雅黑" panose="020B0503020204020204" pitchFamily="34" charset="-122"/>
                <a:ea typeface="微软雅黑" panose="020B0503020204020204" pitchFamily="34" charset="-122"/>
              </a:rPr>
              <a:t>E</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例如，</a:t>
            </a:r>
            <a:r>
              <a:rPr lang="en-US" altLang="zh-CN" sz="2800" kern="100" dirty="0">
                <a:effectLst/>
                <a:latin typeface="微软雅黑" panose="020B0503020204020204" pitchFamily="34" charset="-122"/>
                <a:ea typeface="微软雅黑" panose="020B0503020204020204" pitchFamily="34" charset="-122"/>
              </a:rPr>
              <a:t>45</a:t>
            </a:r>
            <a:r>
              <a:rPr lang="zh-CN" altLang="zh-CN" sz="2800" kern="100" dirty="0">
                <a:effectLst/>
                <a:latin typeface="微软雅黑" panose="020B0503020204020204" pitchFamily="34" charset="-122"/>
                <a:ea typeface="微软雅黑" panose="020B0503020204020204" pitchFamily="34" charset="-122"/>
              </a:rPr>
              <a:t>表示平均含碳量为</a:t>
            </a:r>
            <a:r>
              <a:rPr lang="en-US" altLang="zh-CN" sz="2800" kern="100" dirty="0">
                <a:effectLst/>
                <a:latin typeface="微软雅黑" panose="020B0503020204020204" pitchFamily="34" charset="-122"/>
                <a:ea typeface="微软雅黑" panose="020B0503020204020204" pitchFamily="34" charset="-122"/>
              </a:rPr>
              <a:t>0.45%</a:t>
            </a:r>
            <a:r>
              <a:rPr lang="zh-CN" altLang="zh-CN" sz="2800" kern="100" dirty="0">
                <a:effectLst/>
                <a:latin typeface="微软雅黑" panose="020B0503020204020204" pitchFamily="34" charset="-122"/>
                <a:ea typeface="微软雅黑" panose="020B0503020204020204" pitchFamily="34" charset="-122"/>
              </a:rPr>
              <a:t>的优质碳素结构钢；</a:t>
            </a:r>
            <a:r>
              <a:rPr lang="en-US" altLang="zh-CN" sz="2800" kern="100" dirty="0">
                <a:effectLst/>
                <a:latin typeface="微软雅黑" panose="020B0503020204020204" pitchFamily="34" charset="-122"/>
                <a:ea typeface="微软雅黑" panose="020B0503020204020204" pitchFamily="34" charset="-122"/>
              </a:rPr>
              <a:t>60E</a:t>
            </a:r>
            <a:r>
              <a:rPr lang="zh-CN" altLang="zh-CN" sz="2800" kern="100" dirty="0">
                <a:effectLst/>
                <a:latin typeface="微软雅黑" panose="020B0503020204020204" pitchFamily="34" charset="-122"/>
                <a:ea typeface="微软雅黑" panose="020B0503020204020204" pitchFamily="34" charset="-122"/>
              </a:rPr>
              <a:t>表示平均含碳量为</a:t>
            </a:r>
            <a:r>
              <a:rPr lang="en-US" altLang="zh-CN" sz="2800" kern="100" dirty="0">
                <a:effectLst/>
                <a:latin typeface="微软雅黑" panose="020B0503020204020204" pitchFamily="34" charset="-122"/>
                <a:ea typeface="微软雅黑" panose="020B0503020204020204" pitchFamily="34" charset="-122"/>
              </a:rPr>
              <a:t>0.60%</a:t>
            </a:r>
            <a:r>
              <a:rPr lang="zh-CN" altLang="zh-CN" sz="2800" kern="100" dirty="0">
                <a:effectLst/>
                <a:latin typeface="微软雅黑" panose="020B0503020204020204" pitchFamily="34" charset="-122"/>
                <a:ea typeface="微软雅黑" panose="020B0503020204020204" pitchFamily="34" charset="-122"/>
              </a:rPr>
              <a:t>的特级优质碳素结构钢。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82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30828AC-32EF-6F08-033A-4BCB2AACA270}"/>
              </a:ext>
            </a:extLst>
          </p:cNvPr>
          <p:cNvSpPr txBox="1"/>
          <p:nvPr/>
        </p:nvSpPr>
        <p:spPr>
          <a:xfrm>
            <a:off x="1760946" y="1853051"/>
            <a:ext cx="9020176" cy="2959977"/>
          </a:xfrm>
          <a:prstGeom prst="rect">
            <a:avLst/>
          </a:prstGeom>
          <a:noFill/>
        </p:spPr>
        <p:txBody>
          <a:bodyPr wrap="square">
            <a:spAutoFit/>
          </a:bodyPr>
          <a:lstStyle/>
          <a:p>
            <a:pPr indent="266700" algn="l">
              <a:lnSpc>
                <a:spcPct val="150000"/>
              </a:lnSpc>
            </a:pPr>
            <a:r>
              <a:rPr lang="en-US" altLang="zh-CN" sz="3200" kern="100" dirty="0">
                <a:effectLst/>
                <a:latin typeface="微软雅黑" panose="020B0503020204020204" pitchFamily="34" charset="-122"/>
                <a:ea typeface="微软雅黑" panose="020B0503020204020204" pitchFamily="34" charset="-122"/>
              </a:rPr>
              <a:t>    ③</a:t>
            </a:r>
            <a:r>
              <a:rPr lang="zh-CN" altLang="zh-CN" sz="3200" kern="100" dirty="0">
                <a:effectLst/>
                <a:latin typeface="微软雅黑" panose="020B0503020204020204" pitchFamily="34" charset="-122"/>
                <a:ea typeface="微软雅黑" panose="020B0503020204020204" pitchFamily="34" charset="-122"/>
              </a:rPr>
              <a:t>碳</a:t>
            </a:r>
            <a:r>
              <a:rPr lang="zh-CN" altLang="zh-CN" sz="3200" kern="100" dirty="0">
                <a:effectLst/>
                <a:latin typeface="微软雅黑" panose="020B0503020204020204" pitchFamily="34" charset="-122"/>
                <a:ea typeface="微软雅黑" panose="020B0503020204020204" pitchFamily="34" charset="-122"/>
                <a:cs typeface="Calibri" panose="020F0502020204030204" pitchFamily="34" charset="0"/>
              </a:rPr>
              <a:t>素工具钢由表示碳的符号“</a:t>
            </a:r>
            <a:r>
              <a:rPr lang="en-US" altLang="zh-CN" sz="3200" kern="100" dirty="0">
                <a:effectLst/>
                <a:latin typeface="微软雅黑" panose="020B0503020204020204" pitchFamily="34" charset="-122"/>
                <a:ea typeface="微软雅黑" panose="020B0503020204020204" pitchFamily="34" charset="-122"/>
              </a:rPr>
              <a:t>T</a:t>
            </a:r>
            <a:r>
              <a:rPr lang="zh-CN" altLang="zh-CN" sz="3200" kern="100" dirty="0">
                <a:effectLst/>
                <a:latin typeface="微软雅黑" panose="020B0503020204020204" pitchFamily="34" charset="-122"/>
                <a:ea typeface="微软雅黑" panose="020B0503020204020204" pitchFamily="34" charset="-122"/>
                <a:cs typeface="Calibri" panose="020F0502020204030204" pitchFamily="34" charset="0"/>
              </a:rPr>
              <a:t>”与阿拉伯数字组成，数字表示钢的平均含碳量的千分数。</a:t>
            </a:r>
            <a:endParaRPr lang="en-US" altLang="zh-CN" sz="3200" kern="100" dirty="0">
              <a:effectLst/>
              <a:latin typeface="微软雅黑" panose="020B0503020204020204" pitchFamily="34" charset="-122"/>
              <a:ea typeface="微软雅黑" panose="020B0503020204020204" pitchFamily="34" charset="-122"/>
              <a:cs typeface="Calibri" panose="020F0502020204030204" pitchFamily="34" charset="0"/>
            </a:endParaRPr>
          </a:p>
          <a:p>
            <a:pPr indent="266700" algn="l">
              <a:lnSpc>
                <a:spcPct val="150000"/>
              </a:lnSpc>
            </a:pPr>
            <a:r>
              <a:rPr lang="en-US" altLang="zh-CN" sz="3200" kern="100" dirty="0">
                <a:latin typeface="微软雅黑" panose="020B0503020204020204" pitchFamily="34" charset="-122"/>
                <a:ea typeface="微软雅黑" panose="020B0503020204020204" pitchFamily="34" charset="-122"/>
                <a:cs typeface="Calibri" panose="020F0502020204030204" pitchFamily="34" charset="0"/>
              </a:rPr>
              <a:t>    </a:t>
            </a:r>
            <a:r>
              <a:rPr lang="zh-CN" altLang="zh-CN" sz="3200" kern="100" dirty="0">
                <a:effectLst/>
                <a:latin typeface="微软雅黑" panose="020B0503020204020204" pitchFamily="34" charset="-122"/>
                <a:ea typeface="微软雅黑" panose="020B0503020204020204" pitchFamily="34" charset="-122"/>
                <a:cs typeface="Calibri" panose="020F0502020204030204" pitchFamily="34" charset="0"/>
              </a:rPr>
              <a:t>例如，</a:t>
            </a:r>
            <a:r>
              <a:rPr lang="en-US" altLang="zh-CN" sz="3200" kern="100" dirty="0">
                <a:effectLst/>
                <a:latin typeface="微软雅黑" panose="020B0503020204020204" pitchFamily="34" charset="-122"/>
                <a:ea typeface="微软雅黑" panose="020B0503020204020204" pitchFamily="34" charset="-122"/>
              </a:rPr>
              <a:t>T8A</a:t>
            </a:r>
            <a:r>
              <a:rPr lang="zh-CN" altLang="zh-CN" sz="3200" kern="100" dirty="0">
                <a:effectLst/>
                <a:latin typeface="微软雅黑" panose="020B0503020204020204" pitchFamily="34" charset="-122"/>
                <a:ea typeface="微软雅黑" panose="020B0503020204020204" pitchFamily="34" charset="-122"/>
                <a:cs typeface="Calibri" panose="020F0502020204030204" pitchFamily="34" charset="0"/>
              </a:rPr>
              <a:t>表示平均含碳量为</a:t>
            </a:r>
            <a:r>
              <a:rPr lang="en-US" altLang="zh-CN" sz="3200" kern="100" dirty="0">
                <a:effectLst/>
                <a:latin typeface="微软雅黑" panose="020B0503020204020204" pitchFamily="34" charset="-122"/>
                <a:ea typeface="微软雅黑" panose="020B0503020204020204" pitchFamily="34" charset="-122"/>
              </a:rPr>
              <a:t>0.8%</a:t>
            </a:r>
            <a:r>
              <a:rPr lang="zh-CN" altLang="zh-CN" sz="3200" kern="100" dirty="0">
                <a:effectLst/>
                <a:latin typeface="微软雅黑" panose="020B0503020204020204" pitchFamily="34" charset="-122"/>
                <a:ea typeface="微软雅黑" panose="020B0503020204020204" pitchFamily="34" charset="-122"/>
                <a:cs typeface="Calibri" panose="020F0502020204030204" pitchFamily="34" charset="0"/>
              </a:rPr>
              <a:t>的高级优质碳素工具钢。</a:t>
            </a:r>
            <a:endParaRPr lang="zh-CN" altLang="zh-CN" sz="3200" kern="100" dirty="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83</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B370FBEB-5B77-F5E7-242C-EA5156E06977}"/>
              </a:ext>
            </a:extLst>
          </p:cNvPr>
          <p:cNvSpPr txBox="1"/>
          <p:nvPr/>
        </p:nvSpPr>
        <p:spPr>
          <a:xfrm>
            <a:off x="1152525" y="1037840"/>
            <a:ext cx="10134600" cy="4666214"/>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）碳素钢的主要成分、性能与应用</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）普通碳素结构钢。是建筑及工程用结构钢</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其价格低廉，是碳钢中用量最大的一类。</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Q195</a:t>
            </a:r>
            <a:r>
              <a:rPr lang="zh-CN" altLang="zh-CN" sz="2800" kern="100" dirty="0">
                <a:solidFill>
                  <a:srgbClr val="FF0000"/>
                </a:solidFill>
                <a:effectLst/>
                <a:latin typeface="微软雅黑" panose="020B0503020204020204" pitchFamily="34" charset="-122"/>
                <a:ea typeface="微软雅黑" panose="020B0503020204020204" pitchFamily="34" charset="-122"/>
              </a:rPr>
              <a:t>钢、</a:t>
            </a:r>
            <a:r>
              <a:rPr lang="en-US" altLang="zh-CN" sz="2800" kern="100" dirty="0">
                <a:solidFill>
                  <a:srgbClr val="FF0000"/>
                </a:solidFill>
                <a:effectLst/>
                <a:latin typeface="微软雅黑" panose="020B0503020204020204" pitchFamily="34" charset="-122"/>
                <a:ea typeface="微软雅黑" panose="020B0503020204020204" pitchFamily="34" charset="-122"/>
              </a:rPr>
              <a:t>Q215</a:t>
            </a:r>
            <a:r>
              <a:rPr lang="zh-CN" altLang="zh-CN" sz="2800" kern="100" dirty="0">
                <a:solidFill>
                  <a:srgbClr val="FF0000"/>
                </a:solidFill>
                <a:effectLst/>
                <a:latin typeface="微软雅黑" panose="020B0503020204020204" pitchFamily="34" charset="-122"/>
                <a:ea typeface="微软雅黑" panose="020B0503020204020204" pitchFamily="34" charset="-122"/>
              </a:rPr>
              <a:t>钢、</a:t>
            </a:r>
            <a:r>
              <a:rPr lang="en-US" altLang="zh-CN" sz="2800" kern="100" dirty="0">
                <a:solidFill>
                  <a:srgbClr val="FF0000"/>
                </a:solidFill>
                <a:effectLst/>
                <a:latin typeface="微软雅黑" panose="020B0503020204020204" pitchFamily="34" charset="-122"/>
                <a:ea typeface="微软雅黑" panose="020B0503020204020204" pitchFamily="34" charset="-122"/>
              </a:rPr>
              <a:t>Q235</a:t>
            </a:r>
            <a:r>
              <a:rPr lang="zh-CN" altLang="zh-CN" sz="2800" kern="100" dirty="0">
                <a:effectLst/>
                <a:latin typeface="微软雅黑" panose="020B0503020204020204" pitchFamily="34" charset="-122"/>
                <a:ea typeface="微软雅黑" panose="020B0503020204020204" pitchFamily="34" charset="-122"/>
              </a:rPr>
              <a:t>钢塑性较高，强度较低，焊接性好，通常轧制成各种钢板和型钢，主要用作工程结构，如制造桥梁和金属构件等，或制造机器中受力不大的零件，如柳钉、螺钉、螺母、垫圈、轴套等。</a:t>
            </a:r>
            <a:r>
              <a:rPr lang="en-US" altLang="zh-CN" sz="2800" kern="100" dirty="0">
                <a:effectLst/>
                <a:latin typeface="微软雅黑" panose="020B0503020204020204" pitchFamily="34" charset="-122"/>
                <a:ea typeface="微软雅黑" panose="020B0503020204020204" pitchFamily="34" charset="-122"/>
              </a:rPr>
              <a:t> </a:t>
            </a:r>
          </a:p>
          <a:p>
            <a:pPr indent="266700" algn="l">
              <a:lnSpc>
                <a:spcPts val="4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solidFill>
                  <a:srgbClr val="FF0000"/>
                </a:solidFill>
                <a:effectLst/>
                <a:latin typeface="微软雅黑" panose="020B0503020204020204" pitchFamily="34" charset="-122"/>
                <a:ea typeface="微软雅黑" panose="020B0503020204020204" pitchFamily="34" charset="-122"/>
              </a:rPr>
              <a:t>Q255</a:t>
            </a:r>
            <a:r>
              <a:rPr lang="zh-CN" altLang="zh-CN" sz="2800" kern="100" dirty="0">
                <a:solidFill>
                  <a:srgbClr val="FF0000"/>
                </a:solidFill>
                <a:effectLst/>
                <a:latin typeface="微软雅黑" panose="020B0503020204020204" pitchFamily="34" charset="-122"/>
                <a:ea typeface="微软雅黑" panose="020B0503020204020204" pitchFamily="34" charset="-122"/>
              </a:rPr>
              <a:t>钢、</a:t>
            </a:r>
            <a:r>
              <a:rPr lang="en-US" altLang="zh-CN" sz="2800" kern="100" dirty="0">
                <a:solidFill>
                  <a:srgbClr val="FF0000"/>
                </a:solidFill>
                <a:effectLst/>
                <a:latin typeface="微软雅黑" panose="020B0503020204020204" pitchFamily="34" charset="-122"/>
                <a:ea typeface="微软雅黑" panose="020B0503020204020204" pitchFamily="34" charset="-122"/>
              </a:rPr>
              <a:t>Q275</a:t>
            </a:r>
            <a:r>
              <a:rPr lang="zh-CN" altLang="zh-CN" sz="2800" kern="100" dirty="0">
                <a:solidFill>
                  <a:srgbClr val="FF0000"/>
                </a:solidFill>
                <a:effectLst/>
                <a:latin typeface="微软雅黑" panose="020B0503020204020204" pitchFamily="34" charset="-122"/>
                <a:ea typeface="微软雅黑" panose="020B0503020204020204" pitchFamily="34" charset="-122"/>
              </a:rPr>
              <a:t>钢</a:t>
            </a:r>
            <a:r>
              <a:rPr lang="zh-CN" altLang="zh-CN" sz="2800" kern="100" dirty="0">
                <a:effectLst/>
                <a:latin typeface="微软雅黑" panose="020B0503020204020204" pitchFamily="34" charset="-122"/>
                <a:ea typeface="微软雅黑" panose="020B0503020204020204" pitchFamily="34" charset="-122"/>
              </a:rPr>
              <a:t>的强度比较高，可用于制作承受中等应力的普通零件，如链轮、活塞销、拉杆、小轴、轻轨鱼尾板等。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EBDA58F-F714-CF1A-1250-2ADB1522021F}"/>
              </a:ext>
            </a:extLst>
          </p:cNvPr>
          <p:cNvSpPr>
            <a:spLocks noGrp="1"/>
          </p:cNvSpPr>
          <p:nvPr>
            <p:ph type="sldNum" sz="quarter" idx="12"/>
          </p:nvPr>
        </p:nvSpPr>
        <p:spPr/>
        <p:txBody>
          <a:bodyPr/>
          <a:lstStyle/>
          <a:p>
            <a:fld id="{49AE70B2-8BF9-45C0-BB95-33D1B9D3A854}" type="slidenum">
              <a:rPr lang="zh-CN" altLang="en-US" smtClean="0"/>
              <a:t>84</a:t>
            </a:fld>
            <a:endParaRPr lang="zh-CN" altLang="en-US"/>
          </a:p>
        </p:txBody>
      </p:sp>
      <p:sp>
        <p:nvSpPr>
          <p:cNvPr id="4" name="文本框 3">
            <a:extLst>
              <a:ext uri="{FF2B5EF4-FFF2-40B4-BE49-F238E27FC236}">
                <a16:creationId xmlns:a16="http://schemas.microsoft.com/office/drawing/2014/main" id="{6C3A8ECF-A397-944C-414F-46E84648E188}"/>
              </a:ext>
            </a:extLst>
          </p:cNvPr>
          <p:cNvSpPr txBox="1"/>
          <p:nvPr/>
        </p:nvSpPr>
        <p:spPr>
          <a:xfrm>
            <a:off x="1578105" y="817245"/>
            <a:ext cx="9442320" cy="5181162"/>
          </a:xfrm>
          <a:prstGeom prst="rect">
            <a:avLst/>
          </a:prstGeom>
          <a:noFill/>
        </p:spPr>
        <p:txBody>
          <a:bodyPr wrap="square">
            <a:spAutoFit/>
          </a:bodyPr>
          <a:lstStyle/>
          <a:p>
            <a:pPr indent="266700" algn="l">
              <a:lnSpc>
                <a:spcPct val="150000"/>
              </a:lnSpc>
            </a:pPr>
            <a:r>
              <a:rPr lang="en-US" altLang="zh-CN" sz="2800" kern="100" dirty="0">
                <a:effectLst/>
                <a:latin typeface="Times New Roman" panose="02020603050405020304" pitchFamily="18" charset="0"/>
                <a:ea typeface="宋体" panose="02010600030101010101" pitchFamily="2" charset="-122"/>
              </a:rPr>
              <a:t>2</a:t>
            </a:r>
            <a:r>
              <a:rPr lang="zh-CN" altLang="zh-CN" sz="2800" kern="100" dirty="0">
                <a:effectLst/>
                <a:latin typeface="Times New Roman" panose="02020603050405020304" pitchFamily="18" charset="0"/>
                <a:ea typeface="宋体" panose="02010600030101010101" pitchFamily="2" charset="-122"/>
              </a:rPr>
              <a:t>）优质碳素结构钢。主要用来制造各种机械零件</a:t>
            </a:r>
            <a:r>
              <a:rPr lang="zh-CN" altLang="en-US" sz="2800" kern="100" dirty="0">
                <a:effectLst/>
                <a:latin typeface="Times New Roman" panose="02020603050405020304" pitchFamily="18" charset="0"/>
                <a:ea typeface="宋体" panose="02010600030101010101" pitchFamily="2" charset="-122"/>
              </a:rPr>
              <a:t>。</a:t>
            </a:r>
            <a:endParaRPr lang="en-US" altLang="zh-CN" sz="2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2800" kern="100" dirty="0">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一般须经热处理后使用，以充分发挥其性能潜力，这类钢在供应时，既保证化学成分，又保证力学性能，制造比较重要的零件。</a:t>
            </a:r>
          </a:p>
          <a:p>
            <a:pPr indent="266700" algn="l">
              <a:lnSpc>
                <a:spcPct val="150000"/>
              </a:lnSpc>
            </a:pPr>
            <a:r>
              <a:rPr lang="en-US" altLang="zh-CN" sz="2800" kern="100" dirty="0">
                <a:effectLst/>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优质碳素结构钢按含</a:t>
            </a:r>
            <a:r>
              <a:rPr lang="en-US" altLang="zh-CN" sz="2800" kern="100" dirty="0">
                <a:effectLst/>
                <a:latin typeface="Times New Roman" panose="02020603050405020304" pitchFamily="18" charset="0"/>
                <a:ea typeface="宋体" panose="02010600030101010101" pitchFamily="2" charset="-122"/>
              </a:rPr>
              <a:t>Mn</a:t>
            </a:r>
            <a:r>
              <a:rPr lang="zh-CN" altLang="zh-CN" sz="2800" kern="100" dirty="0">
                <a:effectLst/>
                <a:latin typeface="Times New Roman" panose="02020603050405020304" pitchFamily="18" charset="0"/>
                <a:ea typeface="宋体" panose="02010600030101010101" pitchFamily="2" charset="-122"/>
              </a:rPr>
              <a:t>量的不同，分为普通含锰量</a:t>
            </a:r>
            <a:r>
              <a:rPr lang="en-US" altLang="zh-CN" sz="2800" kern="100" dirty="0">
                <a:effectLst/>
                <a:latin typeface="Times New Roman" panose="02020603050405020304" pitchFamily="18" charset="0"/>
                <a:ea typeface="宋体" panose="02010600030101010101" pitchFamily="2" charset="-122"/>
              </a:rPr>
              <a:t>(</a:t>
            </a:r>
            <a:r>
              <a:rPr lang="en-US" altLang="zh-CN" sz="2800" kern="100" dirty="0" err="1">
                <a:effectLst/>
                <a:latin typeface="Times New Roman" panose="02020603050405020304" pitchFamily="18" charset="0"/>
                <a:ea typeface="宋体" panose="02010600030101010101" pitchFamily="2" charset="-122"/>
              </a:rPr>
              <a:t>w</a:t>
            </a:r>
            <a:r>
              <a:rPr lang="en-US" altLang="zh-CN" sz="2800" kern="100" baseline="-25000" dirty="0" err="1">
                <a:effectLst/>
                <a:latin typeface="Times New Roman" panose="02020603050405020304" pitchFamily="18" charset="0"/>
                <a:ea typeface="宋体" panose="02010600030101010101" pitchFamily="2" charset="-122"/>
              </a:rPr>
              <a:t>Mn</a:t>
            </a:r>
            <a:r>
              <a:rPr lang="en-US" altLang="zh-CN" sz="2800" kern="100" dirty="0">
                <a:effectLst/>
                <a:latin typeface="Times New Roman" panose="02020603050405020304" pitchFamily="18" charset="0"/>
                <a:ea typeface="宋体" panose="02010600030101010101" pitchFamily="2" charset="-122"/>
              </a:rPr>
              <a:t>=0.35%~0.8%)</a:t>
            </a:r>
            <a:r>
              <a:rPr lang="zh-CN" altLang="zh-CN" sz="2800" kern="100" dirty="0">
                <a:effectLst/>
                <a:latin typeface="Times New Roman" panose="02020603050405020304" pitchFamily="18" charset="0"/>
                <a:ea typeface="宋体" panose="02010600030101010101" pitchFamily="2" charset="-122"/>
              </a:rPr>
              <a:t>和较高含锰猛量</a:t>
            </a:r>
            <a:r>
              <a:rPr lang="en-US" altLang="zh-CN" sz="2800" kern="100" dirty="0">
                <a:effectLst/>
                <a:latin typeface="Times New Roman" panose="02020603050405020304" pitchFamily="18" charset="0"/>
                <a:ea typeface="宋体" panose="02010600030101010101" pitchFamily="2" charset="-122"/>
              </a:rPr>
              <a:t>(</a:t>
            </a:r>
            <a:r>
              <a:rPr lang="en-US" altLang="zh-CN" sz="2800" kern="100" dirty="0" err="1">
                <a:effectLst/>
                <a:latin typeface="Times New Roman" panose="02020603050405020304" pitchFamily="18" charset="0"/>
                <a:ea typeface="宋体" panose="02010600030101010101" pitchFamily="2" charset="-122"/>
              </a:rPr>
              <a:t>w</a:t>
            </a:r>
            <a:r>
              <a:rPr lang="en-US" altLang="zh-CN" sz="2800" kern="100" baseline="-25000" dirty="0" err="1">
                <a:effectLst/>
                <a:latin typeface="Times New Roman" panose="02020603050405020304" pitchFamily="18" charset="0"/>
                <a:ea typeface="宋体" panose="02010600030101010101" pitchFamily="2" charset="-122"/>
              </a:rPr>
              <a:t>Mn</a:t>
            </a:r>
            <a:r>
              <a:rPr lang="en-US" altLang="zh-CN" sz="2800" kern="100" dirty="0">
                <a:effectLst/>
                <a:latin typeface="Times New Roman" panose="02020603050405020304" pitchFamily="18" charset="0"/>
                <a:ea typeface="宋体" panose="02010600030101010101" pitchFamily="2" charset="-122"/>
              </a:rPr>
              <a:t>=0.7%~l.2%)</a:t>
            </a:r>
            <a:r>
              <a:rPr lang="zh-CN" altLang="zh-CN" sz="2800" kern="100" dirty="0">
                <a:effectLst/>
                <a:latin typeface="Times New Roman" panose="02020603050405020304" pitchFamily="18" charset="0"/>
                <a:ea typeface="宋体" panose="02010600030101010101" pitchFamily="2" charset="-122"/>
              </a:rPr>
              <a:t>两组。含锰量较高的一组，在牌号数字后面加</a:t>
            </a:r>
            <a:r>
              <a:rPr lang="en-US" altLang="zh-CN" sz="2800" kern="100" dirty="0">
                <a:effectLst/>
                <a:latin typeface="Times New Roman" panose="02020603050405020304" pitchFamily="18" charset="0"/>
                <a:ea typeface="宋体" panose="02010600030101010101" pitchFamily="2" charset="-122"/>
              </a:rPr>
              <a:t>"Mn"</a:t>
            </a:r>
            <a:r>
              <a:rPr lang="zh-CN" altLang="zh-CN" sz="2800" kern="100" dirty="0">
                <a:effectLst/>
                <a:latin typeface="Times New Roman" panose="02020603050405020304" pitchFamily="18" charset="0"/>
                <a:ea typeface="宋体" panose="02010600030101010101" pitchFamily="2" charset="-122"/>
              </a:rPr>
              <a:t>字，以示区别，如</a:t>
            </a:r>
            <a:r>
              <a:rPr lang="en-US" altLang="zh-CN" sz="2800" kern="100" dirty="0">
                <a:effectLst/>
                <a:latin typeface="Times New Roman" panose="02020603050405020304" pitchFamily="18" charset="0"/>
                <a:ea typeface="宋体" panose="02010600030101010101" pitchFamily="2" charset="-122"/>
              </a:rPr>
              <a:t>15Mn</a:t>
            </a:r>
            <a:r>
              <a:rPr lang="zh-CN" altLang="zh-CN" sz="2800" kern="100" dirty="0">
                <a:effectLst/>
                <a:latin typeface="Times New Roman" panose="02020603050405020304" pitchFamily="18" charset="0"/>
                <a:ea typeface="宋体" panose="02010600030101010101" pitchFamily="2" charset="-122"/>
              </a:rPr>
              <a:t>、</a:t>
            </a:r>
            <a:r>
              <a:rPr lang="en-US" altLang="zh-CN" sz="2800" kern="100" dirty="0">
                <a:effectLst/>
                <a:latin typeface="Times New Roman" panose="02020603050405020304" pitchFamily="18" charset="0"/>
                <a:ea typeface="宋体" panose="02010600030101010101" pitchFamily="2" charset="-122"/>
              </a:rPr>
              <a:t>45Mn</a:t>
            </a:r>
            <a:r>
              <a:rPr lang="zh-CN" altLang="zh-CN" sz="2800" kern="100" dirty="0">
                <a:effectLst/>
                <a:latin typeface="Times New Roman" panose="02020603050405020304" pitchFamily="18" charset="0"/>
                <a:ea typeface="宋体" panose="02010600030101010101" pitchFamily="2" charset="-122"/>
              </a:rPr>
              <a:t>等。</a:t>
            </a:r>
          </a:p>
        </p:txBody>
      </p:sp>
      <p:sp>
        <p:nvSpPr>
          <p:cNvPr id="5" name="矩形 4">
            <a:extLst>
              <a:ext uri="{FF2B5EF4-FFF2-40B4-BE49-F238E27FC236}">
                <a16:creationId xmlns:a16="http://schemas.microsoft.com/office/drawing/2014/main" id="{06E7E755-F8D6-165E-E64F-A90FC69396E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B4F3A9B6-9333-B177-7719-BD4EEB46ECF7}"/>
              </a:ext>
            </a:extLst>
          </p:cNvPr>
          <p:cNvGrpSpPr/>
          <p:nvPr/>
        </p:nvGrpSpPr>
        <p:grpSpPr>
          <a:xfrm>
            <a:off x="0" y="0"/>
            <a:ext cx="1376624" cy="1371254"/>
            <a:chOff x="0" y="0"/>
            <a:chExt cx="1376624" cy="1371254"/>
          </a:xfrm>
        </p:grpSpPr>
        <p:sp>
          <p:nvSpPr>
            <p:cNvPr id="7" name="Freeform 113">
              <a:extLst>
                <a:ext uri="{FF2B5EF4-FFF2-40B4-BE49-F238E27FC236}">
                  <a16:creationId xmlns:a16="http://schemas.microsoft.com/office/drawing/2014/main" id="{55BC0C9F-CE2E-291D-6F8A-00536EC209A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a:extLst>
                <a:ext uri="{FF2B5EF4-FFF2-40B4-BE49-F238E27FC236}">
                  <a16:creationId xmlns:a16="http://schemas.microsoft.com/office/drawing/2014/main" id="{02ABAD01-DFC6-96CC-7C46-48EE9FA90AF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a:extLst>
                <a:ext uri="{FF2B5EF4-FFF2-40B4-BE49-F238E27FC236}">
                  <a16:creationId xmlns:a16="http://schemas.microsoft.com/office/drawing/2014/main" id="{ADC6A257-A15F-0B44-A1EA-F993E7CEAE2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a:extLst>
                <a:ext uri="{FF2B5EF4-FFF2-40B4-BE49-F238E27FC236}">
                  <a16:creationId xmlns:a16="http://schemas.microsoft.com/office/drawing/2014/main" id="{73830DA5-F461-D9E4-729A-69E1DCE5A35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a:extLst>
                <a:ext uri="{FF2B5EF4-FFF2-40B4-BE49-F238E27FC236}">
                  <a16:creationId xmlns:a16="http://schemas.microsoft.com/office/drawing/2014/main" id="{8A0659D1-CD74-D367-F825-AB64DDE07377}"/>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a:extLst>
                <a:ext uri="{FF2B5EF4-FFF2-40B4-BE49-F238E27FC236}">
                  <a16:creationId xmlns:a16="http://schemas.microsoft.com/office/drawing/2014/main" id="{7EA46F2F-724E-26AA-251A-12AA3928E53C}"/>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a:extLst>
                <a:ext uri="{FF2B5EF4-FFF2-40B4-BE49-F238E27FC236}">
                  <a16:creationId xmlns:a16="http://schemas.microsoft.com/office/drawing/2014/main" id="{CE9D1B45-8195-F910-2B11-2BFF103491A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a:extLst>
              <a:ext uri="{FF2B5EF4-FFF2-40B4-BE49-F238E27FC236}">
                <a16:creationId xmlns:a16="http://schemas.microsoft.com/office/drawing/2014/main" id="{434C5BB8-4DAC-C472-8F50-1D532B1D63C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a:extLst>
              <a:ext uri="{FF2B5EF4-FFF2-40B4-BE49-F238E27FC236}">
                <a16:creationId xmlns:a16="http://schemas.microsoft.com/office/drawing/2014/main" id="{6713EACD-0D3C-FD0E-9D27-CBAA1DB02422}"/>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a:extLst>
              <a:ext uri="{FF2B5EF4-FFF2-40B4-BE49-F238E27FC236}">
                <a16:creationId xmlns:a16="http://schemas.microsoft.com/office/drawing/2014/main" id="{DA35BA61-41B0-BAC7-328D-36CD19ED11D6}"/>
              </a:ext>
            </a:extLst>
          </p:cNvPr>
          <p:cNvGrpSpPr/>
          <p:nvPr/>
        </p:nvGrpSpPr>
        <p:grpSpPr>
          <a:xfrm>
            <a:off x="8694421" y="160383"/>
            <a:ext cx="498667" cy="608282"/>
            <a:chOff x="9473648" y="1406690"/>
            <a:chExt cx="1107403" cy="1222002"/>
          </a:xfrm>
        </p:grpSpPr>
        <p:pic>
          <p:nvPicPr>
            <p:cNvPr id="17" name="图片 16">
              <a:extLst>
                <a:ext uri="{FF2B5EF4-FFF2-40B4-BE49-F238E27FC236}">
                  <a16:creationId xmlns:a16="http://schemas.microsoft.com/office/drawing/2014/main" id="{3FEFCD29-08C3-EA83-1734-F0350E16D6D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a:extLst>
                <a:ext uri="{FF2B5EF4-FFF2-40B4-BE49-F238E27FC236}">
                  <a16:creationId xmlns:a16="http://schemas.microsoft.com/office/drawing/2014/main" id="{8765FD74-0178-714E-A231-29515F14C30B}"/>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a:extLst>
              <a:ext uri="{FF2B5EF4-FFF2-40B4-BE49-F238E27FC236}">
                <a16:creationId xmlns:a16="http://schemas.microsoft.com/office/drawing/2014/main" id="{0C57CA6B-9715-E621-6694-4C3FE90537A2}"/>
              </a:ext>
            </a:extLst>
          </p:cNvPr>
          <p:cNvGrpSpPr/>
          <p:nvPr/>
        </p:nvGrpSpPr>
        <p:grpSpPr>
          <a:xfrm>
            <a:off x="9370244" y="122035"/>
            <a:ext cx="2821756" cy="504000"/>
            <a:chOff x="0" y="4216400"/>
            <a:chExt cx="3290629" cy="866458"/>
          </a:xfrm>
          <a:solidFill>
            <a:srgbClr val="4679A7"/>
          </a:solidFill>
        </p:grpSpPr>
        <p:sp>
          <p:nvSpPr>
            <p:cNvPr id="20" name="íṩ1íde">
              <a:extLst>
                <a:ext uri="{FF2B5EF4-FFF2-40B4-BE49-F238E27FC236}">
                  <a16:creationId xmlns:a16="http://schemas.microsoft.com/office/drawing/2014/main" id="{C5ED852E-946B-EB76-CEB2-58CAA60814A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a:extLst>
                <a:ext uri="{FF2B5EF4-FFF2-40B4-BE49-F238E27FC236}">
                  <a16:creationId xmlns:a16="http://schemas.microsoft.com/office/drawing/2014/main" id="{58D03FCA-63E8-35DF-A73E-32E7E86A4318}"/>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291104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6C9AC1F-B88C-3AA1-0597-A27004F25366}"/>
              </a:ext>
            </a:extLst>
          </p:cNvPr>
          <p:cNvSpPr>
            <a:spLocks noGrp="1"/>
          </p:cNvSpPr>
          <p:nvPr>
            <p:ph type="sldNum" sz="quarter" idx="12"/>
          </p:nvPr>
        </p:nvSpPr>
        <p:spPr/>
        <p:txBody>
          <a:bodyPr/>
          <a:lstStyle/>
          <a:p>
            <a:fld id="{49AE70B2-8BF9-45C0-BB95-33D1B9D3A854}" type="slidenum">
              <a:rPr lang="zh-CN" altLang="en-US" smtClean="0"/>
              <a:t>85</a:t>
            </a:fld>
            <a:endParaRPr lang="zh-CN" altLang="en-US"/>
          </a:p>
        </p:txBody>
      </p:sp>
      <p:sp>
        <p:nvSpPr>
          <p:cNvPr id="4" name="文本框 3">
            <a:extLst>
              <a:ext uri="{FF2B5EF4-FFF2-40B4-BE49-F238E27FC236}">
                <a16:creationId xmlns:a16="http://schemas.microsoft.com/office/drawing/2014/main" id="{978C10A9-8C73-BA47-86CA-39340E3AB583}"/>
              </a:ext>
            </a:extLst>
          </p:cNvPr>
          <p:cNvSpPr txBox="1"/>
          <p:nvPr/>
        </p:nvSpPr>
        <p:spPr>
          <a:xfrm>
            <a:off x="2179319" y="942637"/>
            <a:ext cx="9088755"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）铸造碳钢。</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工程用铸造碳钢广泛用于制造重型机械的某些零件，如机车车辆上的车架、摇枕、车钩以及车轮等。</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工程用铸造碳钢的牌号是用“铸钢”两字的汉语拼音字首</a:t>
            </a:r>
            <a:r>
              <a:rPr lang="en-US" altLang="zh-CN" sz="2800" kern="100" dirty="0">
                <a:effectLst/>
                <a:latin typeface="微软雅黑" panose="020B0503020204020204" pitchFamily="34" charset="-122"/>
                <a:ea typeface="微软雅黑" panose="020B0503020204020204" pitchFamily="34" charset="-122"/>
              </a:rPr>
              <a:t>"ZG"</a:t>
            </a:r>
            <a:r>
              <a:rPr lang="zh-CN" altLang="zh-CN" sz="2800" kern="100" dirty="0">
                <a:effectLst/>
                <a:latin typeface="微软雅黑" panose="020B0503020204020204" pitchFamily="34" charset="-122"/>
                <a:ea typeface="微软雅黑" panose="020B0503020204020204" pitchFamily="34" charset="-122"/>
              </a:rPr>
              <a:t>后面加两组数字组成，第一组数字代表屈服点最低值，第二组数字代表抗拉强度最低值，如</a:t>
            </a:r>
            <a:r>
              <a:rPr lang="en-US" altLang="zh-CN" sz="2800" kern="100" dirty="0">
                <a:effectLst/>
                <a:latin typeface="微软雅黑" panose="020B0503020204020204" pitchFamily="34" charset="-122"/>
                <a:ea typeface="微软雅黑" panose="020B0503020204020204" pitchFamily="34" charset="-122"/>
              </a:rPr>
              <a:t>ZG230-450</a:t>
            </a:r>
            <a:r>
              <a:rPr lang="zh-CN" altLang="zh-CN" sz="2800" kern="100" dirty="0">
                <a:effectLst/>
                <a:latin typeface="微软雅黑" panose="020B0503020204020204" pitchFamily="34" charset="-122"/>
                <a:ea typeface="微软雅黑" panose="020B0503020204020204" pitchFamily="34" charset="-122"/>
              </a:rPr>
              <a:t>表示屈服点大于</a:t>
            </a:r>
            <a:r>
              <a:rPr lang="en-US" altLang="zh-CN" sz="2800" kern="100" dirty="0">
                <a:effectLst/>
                <a:latin typeface="微软雅黑" panose="020B0503020204020204" pitchFamily="34" charset="-122"/>
                <a:ea typeface="微软雅黑" panose="020B0503020204020204" pitchFamily="34" charset="-122"/>
              </a:rPr>
              <a:t>230MPa,</a:t>
            </a:r>
            <a:r>
              <a:rPr lang="zh-CN" altLang="zh-CN" sz="2800" kern="100" dirty="0">
                <a:effectLst/>
                <a:latin typeface="微软雅黑" panose="020B0503020204020204" pitchFamily="34" charset="-122"/>
                <a:ea typeface="微软雅黑" panose="020B0503020204020204" pitchFamily="34" charset="-122"/>
              </a:rPr>
              <a:t>抗拉强度大千</a:t>
            </a:r>
            <a:r>
              <a:rPr lang="en-US" altLang="zh-CN" sz="2800" kern="100" dirty="0">
                <a:effectLst/>
                <a:latin typeface="微软雅黑" panose="020B0503020204020204" pitchFamily="34" charset="-122"/>
                <a:ea typeface="微软雅黑" panose="020B0503020204020204" pitchFamily="34" charset="-122"/>
              </a:rPr>
              <a:t>450MPa</a:t>
            </a:r>
            <a:r>
              <a:rPr lang="zh-CN" altLang="zh-CN" sz="2800" kern="100" dirty="0">
                <a:effectLst/>
                <a:latin typeface="微软雅黑" panose="020B0503020204020204" pitchFamily="34" charset="-122"/>
                <a:ea typeface="微软雅黑" panose="020B0503020204020204" pitchFamily="34" charset="-122"/>
              </a:rPr>
              <a:t>的工程用铸钢。</a:t>
            </a:r>
          </a:p>
        </p:txBody>
      </p:sp>
      <p:sp>
        <p:nvSpPr>
          <p:cNvPr id="5" name="矩形 4">
            <a:extLst>
              <a:ext uri="{FF2B5EF4-FFF2-40B4-BE49-F238E27FC236}">
                <a16:creationId xmlns:a16="http://schemas.microsoft.com/office/drawing/2014/main" id="{1E2871DA-ED62-68DA-368C-07FD38B8B88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3309C3EE-012A-E780-2052-A1FDBC3C86C0}"/>
              </a:ext>
            </a:extLst>
          </p:cNvPr>
          <p:cNvGrpSpPr/>
          <p:nvPr/>
        </p:nvGrpSpPr>
        <p:grpSpPr>
          <a:xfrm>
            <a:off x="0" y="0"/>
            <a:ext cx="1376624" cy="1371254"/>
            <a:chOff x="0" y="0"/>
            <a:chExt cx="1376624" cy="1371254"/>
          </a:xfrm>
        </p:grpSpPr>
        <p:sp>
          <p:nvSpPr>
            <p:cNvPr id="7" name="Freeform 113">
              <a:extLst>
                <a:ext uri="{FF2B5EF4-FFF2-40B4-BE49-F238E27FC236}">
                  <a16:creationId xmlns:a16="http://schemas.microsoft.com/office/drawing/2014/main" id="{9A82D176-3DA2-3655-085E-FA81D63860F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a:extLst>
                <a:ext uri="{FF2B5EF4-FFF2-40B4-BE49-F238E27FC236}">
                  <a16:creationId xmlns:a16="http://schemas.microsoft.com/office/drawing/2014/main" id="{27D101D4-760F-C26B-C2F3-1E65F8B3656E}"/>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a:extLst>
                <a:ext uri="{FF2B5EF4-FFF2-40B4-BE49-F238E27FC236}">
                  <a16:creationId xmlns:a16="http://schemas.microsoft.com/office/drawing/2014/main" id="{210A8CF2-A9BB-2403-CA19-72540092097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a:extLst>
                <a:ext uri="{FF2B5EF4-FFF2-40B4-BE49-F238E27FC236}">
                  <a16:creationId xmlns:a16="http://schemas.microsoft.com/office/drawing/2014/main" id="{20A7B445-0436-AF01-4908-21EFCD585A5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a:extLst>
                <a:ext uri="{FF2B5EF4-FFF2-40B4-BE49-F238E27FC236}">
                  <a16:creationId xmlns:a16="http://schemas.microsoft.com/office/drawing/2014/main" id="{14092901-B7F9-CF87-A52B-B64F61CC9323}"/>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a:extLst>
                <a:ext uri="{FF2B5EF4-FFF2-40B4-BE49-F238E27FC236}">
                  <a16:creationId xmlns:a16="http://schemas.microsoft.com/office/drawing/2014/main" id="{C6E110ED-3E57-2D86-FC29-2FE0D777C24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a:extLst>
                <a:ext uri="{FF2B5EF4-FFF2-40B4-BE49-F238E27FC236}">
                  <a16:creationId xmlns:a16="http://schemas.microsoft.com/office/drawing/2014/main" id="{81489452-3CD9-72DB-0EF1-0AADC1E34769}"/>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a:extLst>
              <a:ext uri="{FF2B5EF4-FFF2-40B4-BE49-F238E27FC236}">
                <a16:creationId xmlns:a16="http://schemas.microsoft.com/office/drawing/2014/main" id="{8E948227-A239-B482-A334-FB5EDFDBBD4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a:extLst>
              <a:ext uri="{FF2B5EF4-FFF2-40B4-BE49-F238E27FC236}">
                <a16:creationId xmlns:a16="http://schemas.microsoft.com/office/drawing/2014/main" id="{AA6735E3-212C-AA19-A856-38AD6D0A7D1A}"/>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a:extLst>
              <a:ext uri="{FF2B5EF4-FFF2-40B4-BE49-F238E27FC236}">
                <a16:creationId xmlns:a16="http://schemas.microsoft.com/office/drawing/2014/main" id="{1C82D859-DF80-52F5-04FC-1999DF4ECF98}"/>
              </a:ext>
            </a:extLst>
          </p:cNvPr>
          <p:cNvGrpSpPr/>
          <p:nvPr/>
        </p:nvGrpSpPr>
        <p:grpSpPr>
          <a:xfrm>
            <a:off x="8694421" y="160383"/>
            <a:ext cx="498667" cy="608282"/>
            <a:chOff x="9473648" y="1406690"/>
            <a:chExt cx="1107403" cy="1222002"/>
          </a:xfrm>
        </p:grpSpPr>
        <p:pic>
          <p:nvPicPr>
            <p:cNvPr id="17" name="图片 16">
              <a:extLst>
                <a:ext uri="{FF2B5EF4-FFF2-40B4-BE49-F238E27FC236}">
                  <a16:creationId xmlns:a16="http://schemas.microsoft.com/office/drawing/2014/main" id="{CF2DDADD-AD8C-0DF0-442A-C2E6A1DABE1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a:extLst>
                <a:ext uri="{FF2B5EF4-FFF2-40B4-BE49-F238E27FC236}">
                  <a16:creationId xmlns:a16="http://schemas.microsoft.com/office/drawing/2014/main" id="{9F6800DB-28B8-16A7-AB4F-F2D6D85FFC8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a:extLst>
              <a:ext uri="{FF2B5EF4-FFF2-40B4-BE49-F238E27FC236}">
                <a16:creationId xmlns:a16="http://schemas.microsoft.com/office/drawing/2014/main" id="{A8555F11-6450-BEBB-5BFD-74C4AADDD0E7}"/>
              </a:ext>
            </a:extLst>
          </p:cNvPr>
          <p:cNvGrpSpPr/>
          <p:nvPr/>
        </p:nvGrpSpPr>
        <p:grpSpPr>
          <a:xfrm>
            <a:off x="9370244" y="122035"/>
            <a:ext cx="2821756" cy="504000"/>
            <a:chOff x="0" y="4216400"/>
            <a:chExt cx="3290629" cy="866458"/>
          </a:xfrm>
          <a:solidFill>
            <a:srgbClr val="4679A7"/>
          </a:solidFill>
        </p:grpSpPr>
        <p:sp>
          <p:nvSpPr>
            <p:cNvPr id="20" name="íṩ1íde">
              <a:extLst>
                <a:ext uri="{FF2B5EF4-FFF2-40B4-BE49-F238E27FC236}">
                  <a16:creationId xmlns:a16="http://schemas.microsoft.com/office/drawing/2014/main" id="{96AA0F0F-36BC-E8CA-AB30-9D8201A27AD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a:extLst>
                <a:ext uri="{FF2B5EF4-FFF2-40B4-BE49-F238E27FC236}">
                  <a16:creationId xmlns:a16="http://schemas.microsoft.com/office/drawing/2014/main" id="{8AA5771A-CDC2-B2BF-2BFA-2F943FBCC1D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350394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BD14E8C-7D78-3E7C-53FC-F842211D87D2}"/>
              </a:ext>
            </a:extLst>
          </p:cNvPr>
          <p:cNvSpPr>
            <a:spLocks noGrp="1"/>
          </p:cNvSpPr>
          <p:nvPr>
            <p:ph type="sldNum" sz="quarter" idx="12"/>
          </p:nvPr>
        </p:nvSpPr>
        <p:spPr/>
        <p:txBody>
          <a:bodyPr/>
          <a:lstStyle/>
          <a:p>
            <a:fld id="{49AE70B2-8BF9-45C0-BB95-33D1B9D3A854}" type="slidenum">
              <a:rPr lang="zh-CN" altLang="en-US" smtClean="0"/>
              <a:t>86</a:t>
            </a:fld>
            <a:endParaRPr lang="zh-CN" altLang="en-US"/>
          </a:p>
        </p:txBody>
      </p:sp>
      <p:sp>
        <p:nvSpPr>
          <p:cNvPr id="4" name="文本框 3">
            <a:extLst>
              <a:ext uri="{FF2B5EF4-FFF2-40B4-BE49-F238E27FC236}">
                <a16:creationId xmlns:a16="http://schemas.microsoft.com/office/drawing/2014/main" id="{FC8F7E33-645D-A419-30E3-66F923E5389C}"/>
              </a:ext>
            </a:extLst>
          </p:cNvPr>
          <p:cNvSpPr txBox="1"/>
          <p:nvPr/>
        </p:nvSpPr>
        <p:spPr>
          <a:xfrm>
            <a:off x="1713321" y="817245"/>
            <a:ext cx="9592853" cy="5179175"/>
          </a:xfrm>
          <a:prstGeom prst="rect">
            <a:avLst/>
          </a:prstGeom>
          <a:noFill/>
        </p:spPr>
        <p:txBody>
          <a:bodyPr wrap="square">
            <a:spAutoFit/>
          </a:bodyPr>
          <a:lstStyle/>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）碳素工具钢。</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solidFill>
                  <a:srgbClr val="000000"/>
                </a:solidFill>
                <a:latin typeface="微软雅黑" panose="020B0503020204020204" pitchFamily="34" charset="-122"/>
                <a:ea typeface="微软雅黑" panose="020B0503020204020204" pitchFamily="34" charset="-122"/>
                <a:cs typeface="*Adobe Song Std L-Bold-5408"/>
              </a:rPr>
              <a:t>    </a:t>
            </a:r>
            <a:r>
              <a:rPr lang="zh-CN" altLang="zh-CN" sz="2800" kern="0" dirty="0">
                <a:solidFill>
                  <a:srgbClr val="000000"/>
                </a:solidFill>
                <a:effectLst/>
                <a:latin typeface="微软雅黑" panose="020B0503020204020204" pitchFamily="34" charset="-122"/>
                <a:ea typeface="微软雅黑" panose="020B0503020204020204" pitchFamily="34" charset="-122"/>
                <a:cs typeface="*Adobe Song Std L-Bold-5408"/>
              </a:rPr>
              <a:t>碳素工具钢用于制造刃具、模具或量具。按照钢的品质，碳素工具钢可分为优质碳素工具钢（简称为碳素工具钢）与高级优质碳索工具钢两类。</a:t>
            </a:r>
            <a:endParaRPr lang="en-US" altLang="zh-CN" sz="2800" kern="0" dirty="0">
              <a:solidFill>
                <a:srgbClr val="000000"/>
              </a:solidFill>
              <a:effectLst/>
              <a:latin typeface="微软雅黑" panose="020B0503020204020204" pitchFamily="34" charset="-122"/>
              <a:ea typeface="微软雅黑" panose="020B0503020204020204" pitchFamily="34" charset="-122"/>
              <a:cs typeface="*Adobe Song Std L-Bold-5408"/>
            </a:endParaRPr>
          </a:p>
          <a:p>
            <a:pPr indent="266700" algn="l">
              <a:lnSpc>
                <a:spcPts val="4000"/>
              </a:lnSpc>
            </a:pPr>
            <a:r>
              <a:rPr lang="en-US" altLang="zh-CN" sz="2800" kern="0" dirty="0">
                <a:solidFill>
                  <a:srgbClr val="000000"/>
                </a:solidFill>
                <a:latin typeface="微软雅黑" panose="020B0503020204020204" pitchFamily="34" charset="-122"/>
                <a:ea typeface="微软雅黑" panose="020B0503020204020204" pitchFamily="34" charset="-122"/>
                <a:cs typeface="*Adobe Song Std L-Bold-5408"/>
              </a:rPr>
              <a:t>    </a:t>
            </a:r>
            <a:r>
              <a:rPr lang="zh-CN" altLang="zh-CN" sz="2800" kern="0" dirty="0">
                <a:solidFill>
                  <a:srgbClr val="000000"/>
                </a:solidFill>
                <a:effectLst/>
                <a:latin typeface="微软雅黑" panose="020B0503020204020204" pitchFamily="34" charset="-122"/>
                <a:ea typeface="微软雅黑" panose="020B0503020204020204" pitchFamily="34" charset="-122"/>
                <a:cs typeface="*Adobe Song Std L-Bold-5408"/>
              </a:rPr>
              <a:t>碳素工具钢化学成分的特点是含</a:t>
            </a:r>
            <a:r>
              <a:rPr lang="zh-CN" altLang="zh-CN" sz="2800" kern="100" dirty="0">
                <a:effectLst/>
                <a:latin typeface="微软雅黑" panose="020B0503020204020204" pitchFamily="34" charset="-122"/>
                <a:ea typeface="微软雅黑" panose="020B0503020204020204" pitchFamily="34" charset="-122"/>
              </a:rPr>
              <a:t>碳最高硫、磷杂质含量相对较少，高的含碳量保证淬火后有足够的硬度和耐磨性，但塑性低。对硫、磷限制较严是为了提高碳素工具钢的可锻性，并减少淬裂倾向。</a:t>
            </a:r>
            <a:r>
              <a:rPr lang="en-US" altLang="zh-CN" sz="2800" kern="100" dirty="0">
                <a:effectLst/>
                <a:latin typeface="微软雅黑" panose="020B0503020204020204" pitchFamily="34" charset="-122"/>
                <a:ea typeface="微软雅黑" panose="020B0503020204020204" pitchFamily="34" charset="-122"/>
              </a:rPr>
              <a:t> </a:t>
            </a:r>
          </a:p>
          <a:p>
            <a:pPr indent="266700" algn="l">
              <a:lnSpc>
                <a:spcPts val="4000"/>
              </a:lnSpc>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常用的碳素钢有</a:t>
            </a:r>
            <a:r>
              <a:rPr lang="en-US" altLang="zh-CN" sz="2800" kern="100" dirty="0">
                <a:effectLst/>
                <a:latin typeface="微软雅黑" panose="020B0503020204020204" pitchFamily="34" charset="-122"/>
                <a:ea typeface="微软雅黑" panose="020B0503020204020204" pitchFamily="34" charset="-122"/>
              </a:rPr>
              <a:t>T7</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T7A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T8</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T8A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T9</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T9A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T10</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T10A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T12A</a:t>
            </a:r>
            <a:r>
              <a:rPr lang="zh-CN" altLang="zh-CN" sz="2800" kern="100" dirty="0">
                <a:effectLst/>
                <a:latin typeface="微软雅黑" panose="020B0503020204020204" pitchFamily="34" charset="-122"/>
                <a:ea typeface="微软雅黑" panose="020B0503020204020204" pitchFamily="34" charset="-122"/>
              </a:rPr>
              <a:t>。</a:t>
            </a:r>
          </a:p>
        </p:txBody>
      </p:sp>
      <p:sp>
        <p:nvSpPr>
          <p:cNvPr id="5" name="矩形 4">
            <a:extLst>
              <a:ext uri="{FF2B5EF4-FFF2-40B4-BE49-F238E27FC236}">
                <a16:creationId xmlns:a16="http://schemas.microsoft.com/office/drawing/2014/main" id="{4C30C899-3EE2-4D98-4E13-24611495BC2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AD5AC26E-918C-6B0E-D35B-3F36DB59568B}"/>
              </a:ext>
            </a:extLst>
          </p:cNvPr>
          <p:cNvGrpSpPr/>
          <p:nvPr/>
        </p:nvGrpSpPr>
        <p:grpSpPr>
          <a:xfrm>
            <a:off x="0" y="0"/>
            <a:ext cx="1376624" cy="1371254"/>
            <a:chOff x="0" y="0"/>
            <a:chExt cx="1376624" cy="1371254"/>
          </a:xfrm>
        </p:grpSpPr>
        <p:sp>
          <p:nvSpPr>
            <p:cNvPr id="7" name="Freeform 113">
              <a:extLst>
                <a:ext uri="{FF2B5EF4-FFF2-40B4-BE49-F238E27FC236}">
                  <a16:creationId xmlns:a16="http://schemas.microsoft.com/office/drawing/2014/main" id="{E3E044FD-63F7-E2E4-F275-CCC969C3ACC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4">
              <a:extLst>
                <a:ext uri="{FF2B5EF4-FFF2-40B4-BE49-F238E27FC236}">
                  <a16:creationId xmlns:a16="http://schemas.microsoft.com/office/drawing/2014/main" id="{9C08FB19-CDAC-E809-B7E3-B74F8188A2E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5">
              <a:extLst>
                <a:ext uri="{FF2B5EF4-FFF2-40B4-BE49-F238E27FC236}">
                  <a16:creationId xmlns:a16="http://schemas.microsoft.com/office/drawing/2014/main" id="{8F0BDD99-0054-EFBF-9CFC-9DDC8BD29BF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7">
              <a:extLst>
                <a:ext uri="{FF2B5EF4-FFF2-40B4-BE49-F238E27FC236}">
                  <a16:creationId xmlns:a16="http://schemas.microsoft.com/office/drawing/2014/main" id="{C739C034-77BB-92FC-741F-B564D728F0A0}"/>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20">
              <a:extLst>
                <a:ext uri="{FF2B5EF4-FFF2-40B4-BE49-F238E27FC236}">
                  <a16:creationId xmlns:a16="http://schemas.microsoft.com/office/drawing/2014/main" id="{E1589B06-1D2E-7AE9-64D7-D1A34404F12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2" name="Freeform 118">
              <a:extLst>
                <a:ext uri="{FF2B5EF4-FFF2-40B4-BE49-F238E27FC236}">
                  <a16:creationId xmlns:a16="http://schemas.microsoft.com/office/drawing/2014/main" id="{C23FE97B-D6A2-C877-7A6E-27FF7722657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3" name="Freeform 118">
              <a:extLst>
                <a:ext uri="{FF2B5EF4-FFF2-40B4-BE49-F238E27FC236}">
                  <a16:creationId xmlns:a16="http://schemas.microsoft.com/office/drawing/2014/main" id="{1616A223-B735-83C0-8D34-9CF92895D6F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4" name="직사각형 45">
            <a:extLst>
              <a:ext uri="{FF2B5EF4-FFF2-40B4-BE49-F238E27FC236}">
                <a16:creationId xmlns:a16="http://schemas.microsoft.com/office/drawing/2014/main" id="{44AE9093-3983-E543-424B-A521D8A53AB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5" name="文本框 14">
            <a:extLst>
              <a:ext uri="{FF2B5EF4-FFF2-40B4-BE49-F238E27FC236}">
                <a16:creationId xmlns:a16="http://schemas.microsoft.com/office/drawing/2014/main" id="{4BC1116E-ADE9-0B78-F047-4CC23E587600}"/>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6" name="组合 15">
            <a:extLst>
              <a:ext uri="{FF2B5EF4-FFF2-40B4-BE49-F238E27FC236}">
                <a16:creationId xmlns:a16="http://schemas.microsoft.com/office/drawing/2014/main" id="{C17EE7FB-4F0B-1497-4DC4-6C2BF2D5E229}"/>
              </a:ext>
            </a:extLst>
          </p:cNvPr>
          <p:cNvGrpSpPr/>
          <p:nvPr/>
        </p:nvGrpSpPr>
        <p:grpSpPr>
          <a:xfrm>
            <a:off x="8694421" y="160383"/>
            <a:ext cx="498667" cy="608282"/>
            <a:chOff x="9473648" y="1406690"/>
            <a:chExt cx="1107403" cy="1222002"/>
          </a:xfrm>
        </p:grpSpPr>
        <p:pic>
          <p:nvPicPr>
            <p:cNvPr id="17" name="图片 16">
              <a:extLst>
                <a:ext uri="{FF2B5EF4-FFF2-40B4-BE49-F238E27FC236}">
                  <a16:creationId xmlns:a16="http://schemas.microsoft.com/office/drawing/2014/main" id="{0D32D319-13CC-C892-0413-DFB7314310F5}"/>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8" name="图片 17">
              <a:extLst>
                <a:ext uri="{FF2B5EF4-FFF2-40B4-BE49-F238E27FC236}">
                  <a16:creationId xmlns:a16="http://schemas.microsoft.com/office/drawing/2014/main" id="{2364995F-D72C-613C-69E7-AA486DF95472}"/>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9" name="组合 18">
            <a:extLst>
              <a:ext uri="{FF2B5EF4-FFF2-40B4-BE49-F238E27FC236}">
                <a16:creationId xmlns:a16="http://schemas.microsoft.com/office/drawing/2014/main" id="{BE6CD069-099A-DA69-1943-659304D03EE8}"/>
              </a:ext>
            </a:extLst>
          </p:cNvPr>
          <p:cNvGrpSpPr/>
          <p:nvPr/>
        </p:nvGrpSpPr>
        <p:grpSpPr>
          <a:xfrm>
            <a:off x="9370244" y="122035"/>
            <a:ext cx="2821756" cy="504000"/>
            <a:chOff x="0" y="4216400"/>
            <a:chExt cx="3290629" cy="866458"/>
          </a:xfrm>
          <a:solidFill>
            <a:srgbClr val="4679A7"/>
          </a:solidFill>
        </p:grpSpPr>
        <p:sp>
          <p:nvSpPr>
            <p:cNvPr id="20" name="íṩ1íde">
              <a:extLst>
                <a:ext uri="{FF2B5EF4-FFF2-40B4-BE49-F238E27FC236}">
                  <a16:creationId xmlns:a16="http://schemas.microsoft.com/office/drawing/2014/main" id="{AE87D364-5BD8-E9D0-D361-F92A0132570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MH_SubTitle_1">
              <a:extLst>
                <a:ext uri="{FF2B5EF4-FFF2-40B4-BE49-F238E27FC236}">
                  <a16:creationId xmlns:a16="http://schemas.microsoft.com/office/drawing/2014/main" id="{1B165155-7B43-CBBE-2040-B52DBAD8504E}"/>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Tree>
    <p:extLst>
      <p:ext uri="{BB962C8B-B14F-4D97-AF65-F5344CB8AC3E}">
        <p14:creationId xmlns:p14="http://schemas.microsoft.com/office/powerpoint/2010/main" val="293354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250"/>
                                        <p:tgtEl>
                                          <p:spTgt spid="16"/>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9E2DE3B-E715-75CB-3D25-FF385FD16CF9}"/>
              </a:ext>
            </a:extLst>
          </p:cNvPr>
          <p:cNvSpPr>
            <a:spLocks noGrp="1"/>
          </p:cNvSpPr>
          <p:nvPr>
            <p:ph type="sldNum" sz="quarter" idx="12"/>
          </p:nvPr>
        </p:nvSpPr>
        <p:spPr/>
        <p:txBody>
          <a:bodyPr/>
          <a:lstStyle/>
          <a:p>
            <a:fld id="{49AE70B2-8BF9-45C0-BB95-33D1B9D3A854}" type="slidenum">
              <a:rPr lang="zh-CN" altLang="en-US" smtClean="0"/>
              <a:t>87</a:t>
            </a:fld>
            <a:endParaRPr lang="zh-CN" altLang="en-US"/>
          </a:p>
        </p:txBody>
      </p:sp>
      <p:sp>
        <p:nvSpPr>
          <p:cNvPr id="3" name="矩形 2">
            <a:extLst>
              <a:ext uri="{FF2B5EF4-FFF2-40B4-BE49-F238E27FC236}">
                <a16:creationId xmlns:a16="http://schemas.microsoft.com/office/drawing/2014/main" id="{3445F9BE-730D-899C-320C-099A81AD78B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6619DB0A-223C-3BC8-1800-981B659A8986}"/>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97E26764-86EC-11F7-CE0E-9420EAABB487}"/>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D2C97263-9998-29B1-92CD-FAC33E37D4F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E7ADD5B3-42A2-891D-57D8-6CBA04BBBF1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D29C677A-40A3-194A-E058-D616FDD56907}"/>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DC522D73-4B9E-A958-ECE4-A956FB4446C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C54C0F0F-5F07-8202-45E2-AD2AA31018D7}"/>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E215F9D0-4BF3-1312-710D-5FD75B5DA50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F1130A2-4661-28B3-5230-62A465F1720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F1B5A101-4A2A-059E-D047-6FF145D1A4E0}"/>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01EF0EBF-6F45-C680-6DDE-0B5DEA6ED650}"/>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C18368A2-6A71-D4DB-C2F6-2AF18E6B84BC}"/>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63191621-3402-07FA-BD65-95EBDD7A4AD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3C2ADE98-D125-274E-8984-8059A69E7BF1}"/>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ABFC637D-6402-9ABB-A952-7EE231BDC2C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FEA090E-B637-1272-A363-541441CF36B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D0A3204-FD47-84A5-EBBA-70D892CFD599}"/>
              </a:ext>
            </a:extLst>
          </p:cNvPr>
          <p:cNvSpPr txBox="1"/>
          <p:nvPr/>
        </p:nvSpPr>
        <p:spPr>
          <a:xfrm>
            <a:off x="1162049" y="749472"/>
            <a:ext cx="10525125" cy="5967852"/>
          </a:xfrm>
          <a:prstGeom prst="rect">
            <a:avLst/>
          </a:prstGeom>
          <a:noFill/>
        </p:spPr>
        <p:txBody>
          <a:bodyPr wrap="square">
            <a:spAutoFit/>
          </a:bodyPr>
          <a:lstStyle/>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3.</a:t>
            </a:r>
            <a:r>
              <a:rPr lang="zh-CN" altLang="zh-CN" sz="2800" kern="100" dirty="0">
                <a:effectLst/>
                <a:latin typeface="微软雅黑" panose="020B0503020204020204" pitchFamily="34" charset="-122"/>
                <a:ea typeface="微软雅黑" panose="020B0503020204020204" pitchFamily="34" charset="-122"/>
              </a:rPr>
              <a:t>合金钢基础知识</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为了改善碳素钢的力学性能、工艺性能或某些特殊的物理、化学性能，在冶炼时，有选择地向钢液中加入一些合金元素，如锰、硅、铬、镍、铝、钨、钒、钛、铝、铌、锆、稀土元素等，这类钢称为合金钢。</a:t>
            </a:r>
          </a:p>
          <a:p>
            <a:pPr lvl="0" algn="l">
              <a:lnSpc>
                <a:spcPts val="4200"/>
              </a:lnSpc>
            </a:pPr>
            <a:r>
              <a:rPr lang="zh-CN" altLang="en-US" sz="2800" kern="100" dirty="0">
                <a:effectLst/>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1</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合金钢的作用</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①对合金钢力学性能的影响。</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②合金元素对钢加热转变的影响。作用显著的元素有</a:t>
            </a:r>
            <a:r>
              <a:rPr lang="en-US" altLang="zh-CN" sz="2800" kern="100" dirty="0">
                <a:effectLst/>
                <a:latin typeface="微软雅黑" panose="020B0503020204020204" pitchFamily="34" charset="-122"/>
                <a:ea typeface="微软雅黑" panose="020B0503020204020204" pitchFamily="34" charset="-122"/>
              </a:rPr>
              <a:t>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Nb</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③合金元素对钢冷却转变的影响。</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2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④合金元素对钢回火转变的影响。</a:t>
            </a:r>
          </a:p>
        </p:txBody>
      </p:sp>
    </p:spTree>
    <p:extLst>
      <p:ext uri="{BB962C8B-B14F-4D97-AF65-F5344CB8AC3E}">
        <p14:creationId xmlns:p14="http://schemas.microsoft.com/office/powerpoint/2010/main" val="351421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8EB2D18-70D1-2EF2-8B7F-63813BE06BD7}"/>
              </a:ext>
            </a:extLst>
          </p:cNvPr>
          <p:cNvSpPr>
            <a:spLocks noGrp="1"/>
          </p:cNvSpPr>
          <p:nvPr>
            <p:ph type="sldNum" sz="quarter" idx="12"/>
          </p:nvPr>
        </p:nvSpPr>
        <p:spPr/>
        <p:txBody>
          <a:bodyPr/>
          <a:lstStyle/>
          <a:p>
            <a:fld id="{49AE70B2-8BF9-45C0-BB95-33D1B9D3A854}" type="slidenum">
              <a:rPr lang="zh-CN" altLang="en-US" smtClean="0"/>
              <a:t>88</a:t>
            </a:fld>
            <a:endParaRPr lang="zh-CN" altLang="en-US"/>
          </a:p>
        </p:txBody>
      </p:sp>
      <p:sp>
        <p:nvSpPr>
          <p:cNvPr id="3" name="矩形 2">
            <a:extLst>
              <a:ext uri="{FF2B5EF4-FFF2-40B4-BE49-F238E27FC236}">
                <a16:creationId xmlns:a16="http://schemas.microsoft.com/office/drawing/2014/main" id="{A10DF13A-7AD2-547A-A7EF-9DC7402DEEC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CF0E7C20-5515-80CD-0760-019645FA87A3}"/>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17FE4F74-5C94-7A87-1C11-06D83F1DD80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19D1118E-48F0-38EC-3506-8B0FF85CA08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D3D7A9D1-110A-CA00-B849-EED2E19F4ED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DDC13306-6946-18BE-4C04-CD79DF605CA4}"/>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33C4C01A-DF7C-9961-9F68-F02ECCC9E09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D5360804-8935-6CC5-8068-F355C39B08C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DE1984E7-88E7-A34B-2C41-CD0C3F9C8576}"/>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32055CF7-8DB5-1558-BE4C-5494DE7EFA3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189239F3-FD3B-BD19-406A-0025916DB622}"/>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52263CE5-66A9-030E-48D4-FB3F9D822EBF}"/>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EBAE5D7F-66AB-3E8B-171A-9C62D8D993C9}"/>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B6CF40CF-C7F8-E6BC-D949-2FF3E0E28A6A}"/>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EBFDCDFD-6893-126D-A357-1CC846FBF4FE}"/>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279D0991-AF91-8171-A265-D6B732F658A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6B446C39-76C8-A5CB-0C92-B29651BD15A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71C8C0B6-A911-7B42-8FCA-DF3127F4CB70}"/>
              </a:ext>
            </a:extLst>
          </p:cNvPr>
          <p:cNvSpPr txBox="1"/>
          <p:nvPr/>
        </p:nvSpPr>
        <p:spPr>
          <a:xfrm>
            <a:off x="1049337" y="830833"/>
            <a:ext cx="10182225" cy="5693866"/>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）合金钢的分类及编号</a:t>
            </a:r>
          </a:p>
          <a:p>
            <a:pPr indent="266700" algn="l"/>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）合金钢的分类</a:t>
            </a:r>
          </a:p>
          <a:p>
            <a:pPr indent="266700" algn="l"/>
            <a:r>
              <a:rPr lang="zh-CN" altLang="zh-CN" sz="2800" kern="100" dirty="0">
                <a:effectLst/>
                <a:latin typeface="微软雅黑" panose="020B0503020204020204" pitchFamily="34" charset="-122"/>
                <a:ea typeface="微软雅黑" panose="020B0503020204020204" pitchFamily="34" charset="-122"/>
              </a:rPr>
              <a:t>①按质量等级分为：优质合金钢和特殊质量合</a:t>
            </a:r>
            <a:r>
              <a:rPr lang="zh-CN" altLang="en-US" sz="2800" kern="100" dirty="0">
                <a:effectLst/>
                <a:latin typeface="微软雅黑" panose="020B0503020204020204" pitchFamily="34" charset="-122"/>
                <a:ea typeface="微软雅黑" panose="020B0503020204020204" pitchFamily="34" charset="-122"/>
              </a:rPr>
              <a:t>金刚</a:t>
            </a:r>
            <a:r>
              <a:rPr lang="zh-CN" altLang="zh-CN" sz="2800" kern="100" dirty="0">
                <a:effectLst/>
                <a:latin typeface="微软雅黑" panose="020B0503020204020204" pitchFamily="34" charset="-122"/>
                <a:ea typeface="微软雅黑" panose="020B0503020204020204" pitchFamily="34" charset="-122"/>
              </a:rPr>
              <a:t>。优质合金钢，如一般工程结构用合金钢、耐磨钢、硅锰弹簧钢等；特殊质量合金钢，如合金结构钢、轴承钢、合金工具钢、高速工具钢、不锈钢、耐热钢等。优质合金钢分为优质钢、高级优质钢和特级优质钢，其质量等级间的区别在于硫、磷含量的高低。</a:t>
            </a:r>
          </a:p>
          <a:p>
            <a:pPr indent="266700" algn="l"/>
            <a:r>
              <a:rPr lang="zh-CN" altLang="zh-CN" sz="2800" kern="100" dirty="0">
                <a:effectLst/>
                <a:latin typeface="微软雅黑" panose="020B0503020204020204" pitchFamily="34" charset="-122"/>
                <a:ea typeface="微软雅黑" panose="020B0503020204020204" pitchFamily="34" charset="-122"/>
              </a:rPr>
              <a:t>②按合金元素总量分为：低合金钢</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Me</a:t>
            </a:r>
            <a:r>
              <a:rPr lang="en-US" altLang="zh-CN" sz="2800" kern="100" dirty="0">
                <a:effectLst/>
                <a:latin typeface="微软雅黑" panose="020B0503020204020204" pitchFamily="34" charset="-122"/>
                <a:ea typeface="微软雅黑" panose="020B0503020204020204" pitchFamily="34" charset="-122"/>
              </a:rPr>
              <a:t>&lt;5%)</a:t>
            </a:r>
            <a:r>
              <a:rPr lang="zh-CN" altLang="zh-CN" sz="2800" kern="100" dirty="0">
                <a:effectLst/>
                <a:latin typeface="微软雅黑" panose="020B0503020204020204" pitchFamily="34" charset="-122"/>
                <a:ea typeface="微软雅黑" panose="020B0503020204020204" pitchFamily="34" charset="-122"/>
              </a:rPr>
              <a:t>、中合金钢（</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Me</a:t>
            </a:r>
            <a:r>
              <a:rPr lang="en-US" altLang="zh-CN" sz="2800" kern="100" dirty="0">
                <a:effectLst/>
                <a:latin typeface="微软雅黑" panose="020B0503020204020204" pitchFamily="34" charset="-122"/>
                <a:ea typeface="微软雅黑" panose="020B0503020204020204" pitchFamily="34" charset="-122"/>
              </a:rPr>
              <a:t>=5%~10%)</a:t>
            </a:r>
            <a:r>
              <a:rPr lang="zh-CN" altLang="zh-CN" sz="2800" kern="100" dirty="0">
                <a:effectLst/>
                <a:latin typeface="微软雅黑" panose="020B0503020204020204" pitchFamily="34" charset="-122"/>
                <a:ea typeface="微软雅黑" panose="020B0503020204020204" pitchFamily="34" charset="-122"/>
              </a:rPr>
              <a:t>、高合金钢</a:t>
            </a:r>
            <a:r>
              <a:rPr lang="en-US" altLang="zh-CN" sz="2800" kern="100" dirty="0">
                <a:effectLst/>
                <a:latin typeface="微软雅黑" panose="020B0503020204020204" pitchFamily="34" charset="-122"/>
                <a:ea typeface="微软雅黑" panose="020B0503020204020204" pitchFamily="34" charset="-122"/>
              </a:rPr>
              <a:t>(</a:t>
            </a:r>
            <a:r>
              <a:rPr lang="en-US" altLang="zh-CN" sz="2800" kern="100" dirty="0" err="1">
                <a:solidFill>
                  <a:srgbClr val="333333"/>
                </a:solidFill>
                <a:effectLst/>
                <a:highlight>
                  <a:srgbClr val="FFFFFF"/>
                </a:highligh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Me</a:t>
            </a:r>
            <a:r>
              <a:rPr lang="en-US" altLang="zh-CN" sz="2800" kern="100" dirty="0">
                <a:effectLst/>
                <a:latin typeface="微软雅黑" panose="020B0503020204020204" pitchFamily="34" charset="-122"/>
                <a:ea typeface="微软雅黑" panose="020B0503020204020204" pitchFamily="34" charset="-122"/>
              </a:rPr>
              <a:t>&gt;10%)</a:t>
            </a:r>
            <a:r>
              <a:rPr lang="zh-CN" altLang="zh-CN" sz="2800" kern="100" dirty="0">
                <a:effectLst/>
                <a:latin typeface="微软雅黑" panose="020B0503020204020204" pitchFamily="34" charset="-122"/>
                <a:ea typeface="微软雅黑" panose="020B0503020204020204" pitchFamily="34" charset="-122"/>
              </a:rPr>
              <a:t>。</a:t>
            </a:r>
          </a:p>
          <a:p>
            <a:pPr indent="266700" algn="l"/>
            <a:r>
              <a:rPr lang="zh-CN" altLang="zh-CN" sz="2800" kern="100" dirty="0">
                <a:effectLst/>
                <a:latin typeface="微软雅黑" panose="020B0503020204020204" pitchFamily="34" charset="-122"/>
                <a:ea typeface="微软雅黑" panose="020B0503020204020204" pitchFamily="34" charset="-122"/>
              </a:rPr>
              <a:t>③按合金元素分为：铬钢、锰钢、硅锰钢、铬镍钢等。</a:t>
            </a:r>
          </a:p>
          <a:p>
            <a:pPr indent="266700" algn="l"/>
            <a:r>
              <a:rPr lang="zh-CN" altLang="zh-CN" sz="2800" kern="100" dirty="0">
                <a:effectLst/>
                <a:latin typeface="微软雅黑" panose="020B0503020204020204" pitchFamily="34" charset="-122"/>
                <a:ea typeface="微软雅黑" panose="020B0503020204020204" pitchFamily="34" charset="-122"/>
              </a:rPr>
              <a:t>④按主要性能和使用特性主要分为：工程结构用合金钢，机械结构合金钢，轴承钢，工具钢，不锈、耐蚀和耐热钢，特殊物理性能钢等。</a:t>
            </a:r>
          </a:p>
        </p:txBody>
      </p:sp>
    </p:spTree>
    <p:extLst>
      <p:ext uri="{BB962C8B-B14F-4D97-AF65-F5344CB8AC3E}">
        <p14:creationId xmlns:p14="http://schemas.microsoft.com/office/powerpoint/2010/main" val="65137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48E71E9-EE5F-1E43-D87B-D040C0F14123}"/>
              </a:ext>
            </a:extLst>
          </p:cNvPr>
          <p:cNvSpPr>
            <a:spLocks noGrp="1"/>
          </p:cNvSpPr>
          <p:nvPr>
            <p:ph type="sldNum" sz="quarter" idx="12"/>
          </p:nvPr>
        </p:nvSpPr>
        <p:spPr/>
        <p:txBody>
          <a:bodyPr/>
          <a:lstStyle/>
          <a:p>
            <a:fld id="{49AE70B2-8BF9-45C0-BB95-33D1B9D3A854}" type="slidenum">
              <a:rPr lang="zh-CN" altLang="en-US" smtClean="0"/>
              <a:t>89</a:t>
            </a:fld>
            <a:endParaRPr lang="zh-CN" altLang="en-US"/>
          </a:p>
        </p:txBody>
      </p:sp>
      <p:sp>
        <p:nvSpPr>
          <p:cNvPr id="3" name="矩形 2">
            <a:extLst>
              <a:ext uri="{FF2B5EF4-FFF2-40B4-BE49-F238E27FC236}">
                <a16:creationId xmlns:a16="http://schemas.microsoft.com/office/drawing/2014/main" id="{9A104B40-234D-92FD-603A-2DD1A4E9F16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92F0318F-1340-8615-E3AA-0F571A66F841}"/>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35B9C1E2-B714-66CE-6253-C1664ED5B82B}"/>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CBDB91C8-30C2-861C-E168-F750A4C39D0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8A4B4D40-C8C9-CF78-AF84-F8A02C558C23}"/>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AEB303A7-43B1-5C7B-6FF8-83DCC108ABCB}"/>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C570BEE0-3A47-A39D-0F46-8B018882035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673EFF2F-3E61-29AD-D38D-D73A5798B47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2ADBA406-1534-D3D1-2B36-ECE0F3EFBBB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35DA81C-91E6-D258-6031-8B29963FE87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C186824A-0C33-17C0-1D28-41B81EFFFE13}"/>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8FC18D69-EC5A-2EA5-42EF-0E24A8A4FEB4}"/>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5B39D0B5-5BA9-6C33-CDEB-DBBEFF384C8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34B3657F-8EF1-9132-0583-7E12F3C41AF1}"/>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0C1BE6F9-F5B5-F289-199A-4FC603A38C78}"/>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22E0C604-5364-64F3-9AE0-3D1941C2F0F4}"/>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0B0F115D-6B7D-3ADB-F386-93AE86D5C78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981F898F-7E24-30A0-3FE1-D561D8405C3A}"/>
              </a:ext>
            </a:extLst>
          </p:cNvPr>
          <p:cNvSpPr txBox="1"/>
          <p:nvPr/>
        </p:nvSpPr>
        <p:spPr>
          <a:xfrm>
            <a:off x="710624" y="791194"/>
            <a:ext cx="11052752" cy="5186869"/>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）合金钢牌号的编号</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①当钢中合金元素的平均含量</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Me</a:t>
            </a:r>
            <a:r>
              <a:rPr lang="en-US" altLang="zh-CN" sz="2800" kern="100" dirty="0">
                <a:effectLst/>
                <a:latin typeface="微软雅黑" panose="020B0503020204020204" pitchFamily="34" charset="-122"/>
                <a:ea typeface="微软雅黑" panose="020B0503020204020204" pitchFamily="34" charset="-122"/>
              </a:rPr>
              <a:t>&lt;l.5%</a:t>
            </a:r>
            <a:r>
              <a:rPr lang="zh-CN" altLang="zh-CN" sz="2800" kern="100" dirty="0">
                <a:effectLst/>
                <a:latin typeface="微软雅黑" panose="020B0503020204020204" pitchFamily="34" charset="-122"/>
                <a:ea typeface="微软雅黑" panose="020B0503020204020204" pitchFamily="34" charset="-122"/>
              </a:rPr>
              <a:t>时，钢中只标出元素符号，不标明合金元素的平均含量；</a:t>
            </a: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②当钢中的合金含量</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Me</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3.5%</a:t>
            </a:r>
            <a:r>
              <a:rPr lang="zh-CN" altLang="zh-CN" sz="2800" kern="100" dirty="0">
                <a:effectLst/>
                <a:latin typeface="微软雅黑" panose="020B0503020204020204" pitchFamily="34" charset="-122"/>
                <a:ea typeface="微软雅黑" panose="020B0503020204020204" pitchFamily="34" charset="-122"/>
              </a:rPr>
              <a:t>，…，时，在元素符号的后面相应地标出</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a:t>
            </a:r>
          </a:p>
          <a:p>
            <a:pPr marL="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③高级优质合金钢在牌号后面加“</a:t>
            </a:r>
            <a:r>
              <a:rPr lang="en-US" altLang="zh-CN" sz="2800" kern="100" dirty="0">
                <a:effectLst/>
                <a:latin typeface="微软雅黑" panose="020B0503020204020204" pitchFamily="34" charset="-122"/>
                <a:ea typeface="微软雅黑" panose="020B0503020204020204" pitchFamily="34" charset="-122"/>
              </a:rPr>
              <a:t>A</a:t>
            </a:r>
            <a:r>
              <a:rPr lang="zh-CN" altLang="zh-CN" sz="2800" kern="100" dirty="0">
                <a:effectLst/>
                <a:latin typeface="微软雅黑" panose="020B0503020204020204" pitchFamily="34" charset="-122"/>
                <a:ea typeface="微软雅黑" panose="020B0503020204020204" pitchFamily="34" charset="-122"/>
              </a:rPr>
              <a:t>”，如</a:t>
            </a:r>
            <a:r>
              <a:rPr lang="en-US" altLang="zh-CN" sz="2800" kern="100" dirty="0">
                <a:effectLst/>
                <a:latin typeface="微软雅黑" panose="020B0503020204020204" pitchFamily="34" charset="-122"/>
                <a:ea typeface="微软雅黑" panose="020B0503020204020204" pitchFamily="34" charset="-122"/>
              </a:rPr>
              <a:t>60Si2MnA</a:t>
            </a:r>
            <a:r>
              <a:rPr lang="zh-CN" altLang="zh-CN" sz="2800" kern="100" dirty="0">
                <a:effectLst/>
                <a:latin typeface="微软雅黑" panose="020B0503020204020204" pitchFamily="34" charset="-122"/>
                <a:ea typeface="微软雅黑" panose="020B0503020204020204" pitchFamily="34" charset="-122"/>
              </a:rPr>
              <a:t>，表示钢中平均含碳量</a:t>
            </a:r>
            <a:r>
              <a:rPr lang="en-US" altLang="zh-CN" sz="2800" kern="100" dirty="0">
                <a:effectLst/>
                <a:latin typeface="微软雅黑" panose="020B0503020204020204" pitchFamily="34" charset="-122"/>
                <a:ea typeface="微软雅黑" panose="020B0503020204020204" pitchFamily="34" charset="-122"/>
              </a:rPr>
              <a:t>0.60%</a:t>
            </a:r>
            <a:r>
              <a:rPr lang="zh-CN" altLang="zh-CN" sz="2800" kern="100" dirty="0">
                <a:effectLst/>
                <a:latin typeface="微软雅黑" panose="020B0503020204020204" pitchFamily="34" charset="-122"/>
                <a:ea typeface="微软雅黑" panose="020B0503020204020204" pitchFamily="34" charset="-122"/>
              </a:rPr>
              <a:t>、含硅量为</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、含锰量小于</a:t>
            </a:r>
            <a:r>
              <a:rPr lang="en-US" altLang="zh-CN" sz="2800" kern="100" dirty="0">
                <a:effectLst/>
                <a:latin typeface="微软雅黑" panose="020B0503020204020204" pitchFamily="34" charset="-122"/>
                <a:ea typeface="微软雅黑" panose="020B0503020204020204" pitchFamily="34" charset="-122"/>
              </a:rPr>
              <a:t>1.5%</a:t>
            </a:r>
            <a:r>
              <a:rPr lang="zh-CN" altLang="zh-CN" sz="2800" kern="100" dirty="0">
                <a:effectLst/>
                <a:latin typeface="微软雅黑" panose="020B0503020204020204" pitchFamily="34" charset="-122"/>
                <a:ea typeface="微软雅黑" panose="020B0503020204020204" pitchFamily="34" charset="-122"/>
              </a:rPr>
              <a:t>的优质合金钢；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④特级优质合金钢加“</a:t>
            </a:r>
            <a:r>
              <a:rPr lang="en-US" altLang="zh-CN" sz="2800" kern="100" dirty="0">
                <a:effectLst/>
                <a:latin typeface="微软雅黑" panose="020B0503020204020204" pitchFamily="34" charset="-122"/>
                <a:ea typeface="微软雅黑" panose="020B0503020204020204" pitchFamily="34" charset="-122"/>
              </a:rPr>
              <a:t>E</a:t>
            </a:r>
            <a:r>
              <a:rPr lang="zh-CN" altLang="zh-CN" sz="2800" kern="100" dirty="0">
                <a:effectLst/>
                <a:latin typeface="微软雅黑" panose="020B0503020204020204" pitchFamily="34" charset="-122"/>
                <a:ea typeface="微软雅黑" panose="020B0503020204020204" pitchFamily="34" charset="-122"/>
              </a:rPr>
              <a:t>”，如</a:t>
            </a:r>
            <a:r>
              <a:rPr lang="en-US" altLang="zh-CN" sz="2800" kern="100" dirty="0">
                <a:effectLst/>
                <a:latin typeface="微软雅黑" panose="020B0503020204020204" pitchFamily="34" charset="-122"/>
                <a:ea typeface="微软雅黑" panose="020B0503020204020204" pitchFamily="34" charset="-122"/>
              </a:rPr>
              <a:t>30CrMnSiE</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17283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1">
                                            <p:txEl>
                                              <p:pRg st="1" end="1"/>
                                            </p:txEl>
                                          </p:spTgt>
                                        </p:tgtEl>
                                        <p:attrNameLst>
                                          <p:attrName>style.visibility</p:attrName>
                                        </p:attrNameLst>
                                      </p:cBhvr>
                                      <p:to>
                                        <p:strVal val="visible"/>
                                      </p:to>
                                    </p:set>
                                    <p:animEffect transition="in" filter="wipe(down)">
                                      <p:cBhvr>
                                        <p:cTn id="26" dur="500"/>
                                        <p:tgtEl>
                                          <p:spTgt spid="21">
                                            <p:txEl>
                                              <p:pRg st="1" end="1"/>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21">
                                            <p:txEl>
                                              <p:pRg st="2" end="2"/>
                                            </p:txEl>
                                          </p:spTgt>
                                        </p:tgtEl>
                                        <p:attrNameLst>
                                          <p:attrName>style.visibility</p:attrName>
                                        </p:attrNameLst>
                                      </p:cBhvr>
                                      <p:to>
                                        <p:strVal val="visible"/>
                                      </p:to>
                                    </p:set>
                                    <p:animEffect transition="in" filter="wipe(down)">
                                      <p:cBhvr>
                                        <p:cTn id="29" dur="500"/>
                                        <p:tgtEl>
                                          <p:spTgt spid="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9</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 材料的性能分析</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00" name="文本框 99"/>
          <p:cNvSpPr txBox="1"/>
          <p:nvPr/>
        </p:nvSpPr>
        <p:spPr>
          <a:xfrm>
            <a:off x="1297940" y="942340"/>
            <a:ext cx="9549765" cy="4650740"/>
          </a:xfrm>
          <a:prstGeom prst="rect">
            <a:avLst/>
          </a:prstGeom>
          <a:noFill/>
          <a:ln w="9525">
            <a:noFill/>
          </a:ln>
        </p:spPr>
        <p:txBody>
          <a:bodyPr wrap="square">
            <a:spAutoFit/>
          </a:bodyPr>
          <a:lstStyle/>
          <a:p>
            <a:pPr indent="266700">
              <a:lnSpc>
                <a:spcPct val="130000"/>
              </a:lnSpc>
              <a:spcBef>
                <a:spcPts val="0"/>
              </a:spcBef>
              <a:spcAft>
                <a:spcPts val="0"/>
              </a:spcAft>
            </a:pPr>
            <a:r>
              <a:rPr lang="en-US" sz="3600" b="0" dirty="0">
                <a:solidFill>
                  <a:srgbClr val="FF0000"/>
                </a:solidFill>
                <a:latin typeface="Times New Roman" panose="02020603050405020304" charset="0"/>
                <a:ea typeface="宋体" panose="02010600030101010101" pitchFamily="2" charset="-122"/>
              </a:rPr>
              <a:t>2.</a:t>
            </a:r>
            <a:r>
              <a:rPr lang="zh-CN" sz="3600" b="0" dirty="0">
                <a:solidFill>
                  <a:srgbClr val="FF0000"/>
                </a:solidFill>
                <a:latin typeface="Times New Roman" panose="02020603050405020304" charset="0"/>
                <a:ea typeface="宋体" panose="02010600030101010101" pitchFamily="2" charset="-122"/>
              </a:rPr>
              <a:t>强度</a:t>
            </a:r>
            <a:endParaRPr lang="zh-CN" b="0" dirty="0">
              <a:latin typeface="Times New Roman" panose="02020603050405020304" charset="0"/>
              <a:ea typeface="宋体" panose="02010600030101010101" pitchFamily="2" charset="-122"/>
            </a:endParaRPr>
          </a:p>
          <a:p>
            <a:pPr indent="266700">
              <a:lnSpc>
                <a:spcPct val="130000"/>
              </a:lnSpc>
              <a:spcBef>
                <a:spcPts val="0"/>
              </a:spcBef>
              <a:spcAft>
                <a:spcPts val="0"/>
              </a:spcAft>
            </a:pPr>
            <a:r>
              <a:rPr lang="en-US" altLang="zh-CN" b="0" dirty="0">
                <a:latin typeface="Times New Roman" panose="02020603050405020304" charset="0"/>
                <a:ea typeface="宋体" panose="02010600030101010101" pitchFamily="2" charset="-122"/>
              </a:rPr>
              <a:t>              </a:t>
            </a:r>
            <a:r>
              <a:rPr lang="zh-CN" sz="3200" b="0" dirty="0">
                <a:latin typeface="微软雅黑" panose="020B0503020204020204" charset="-122"/>
                <a:ea typeface="微软雅黑" panose="020B0503020204020204" charset="-122"/>
                <a:cs typeface="微软雅黑" panose="020B0503020204020204" charset="-122"/>
              </a:rPr>
              <a:t>强度是指材料在载荷（外力）作用下抵抗变形和破坏的能力。</a:t>
            </a:r>
          </a:p>
          <a:p>
            <a:pPr indent="266700">
              <a:lnSpc>
                <a:spcPct val="130000"/>
              </a:lnSpc>
              <a:spcBef>
                <a:spcPts val="0"/>
              </a:spcBef>
              <a:spcAft>
                <a:spcPts val="0"/>
              </a:spcAft>
            </a:pPr>
            <a:r>
              <a:rPr lang="en-US" altLang="zh-CN" sz="3200" b="0" dirty="0">
                <a:solidFill>
                  <a:srgbClr val="000000"/>
                </a:solidFill>
                <a:latin typeface="微软雅黑" panose="020B0503020204020204" charset="-122"/>
                <a:ea typeface="微软雅黑" panose="020B0503020204020204" charset="-122"/>
                <a:cs typeface="微软雅黑" panose="020B0503020204020204" charset="-122"/>
              </a:rPr>
              <a:t>     </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金属材料的强度可分为</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抗拉强度、抗压强度、抗弯强度、抗扭强度、抗剪强度</a:t>
            </a:r>
            <a:r>
              <a:rPr lang="zh-CN" sz="3200" b="0" dirty="0">
                <a:solidFill>
                  <a:srgbClr val="000000"/>
                </a:solidFill>
                <a:latin typeface="微软雅黑" panose="020B0503020204020204" charset="-122"/>
                <a:ea typeface="微软雅黑" panose="020B0503020204020204" charset="-122"/>
                <a:cs typeface="微软雅黑" panose="020B0503020204020204" charset="-122"/>
              </a:rPr>
              <a:t>等。</a:t>
            </a:r>
          </a:p>
          <a:p>
            <a:pPr indent="266700">
              <a:lnSpc>
                <a:spcPct val="130000"/>
              </a:lnSpc>
              <a:spcBef>
                <a:spcPts val="0"/>
              </a:spcBef>
              <a:spcAft>
                <a:spcPts val="0"/>
              </a:spcAft>
            </a:pPr>
            <a:r>
              <a:rPr lang="en-US" altLang="zh-CN" sz="3200" b="0" dirty="0">
                <a:latin typeface="微软雅黑" panose="020B0503020204020204" charset="-122"/>
                <a:ea typeface="微软雅黑" panose="020B0503020204020204" charset="-122"/>
                <a:cs typeface="微软雅黑" panose="020B0503020204020204" charset="-122"/>
              </a:rPr>
              <a:t>     </a:t>
            </a:r>
            <a:r>
              <a:rPr lang="zh-CN" sz="3200" b="0" dirty="0">
                <a:latin typeface="微软雅黑" panose="020B0503020204020204" charset="-122"/>
                <a:ea typeface="微软雅黑" panose="020B0503020204020204" charset="-122"/>
                <a:cs typeface="微软雅黑" panose="020B0503020204020204" charset="-122"/>
              </a:rPr>
              <a:t>工程上材料强度指标主要包括</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拉伸试验强度指标</a:t>
            </a:r>
            <a:r>
              <a:rPr lang="zh-CN" sz="3200" b="0" dirty="0">
                <a:latin typeface="微软雅黑" panose="020B0503020204020204" charset="-122"/>
                <a:ea typeface="微软雅黑" panose="020B0503020204020204" charset="-122"/>
                <a:cs typeface="微软雅黑" panose="020B0503020204020204" charset="-122"/>
              </a:rPr>
              <a:t>和</a:t>
            </a:r>
            <a:r>
              <a:rPr lang="zh-CN" sz="3200" b="0" dirty="0">
                <a:solidFill>
                  <a:srgbClr val="FF0000"/>
                </a:solidFill>
                <a:latin typeface="微软雅黑" panose="020B0503020204020204" charset="-122"/>
                <a:ea typeface="微软雅黑" panose="020B0503020204020204" charset="-122"/>
                <a:cs typeface="微软雅黑" panose="020B0503020204020204" charset="-122"/>
              </a:rPr>
              <a:t>疲劳试验强度指标</a:t>
            </a:r>
            <a:r>
              <a:rPr lang="zh-CN" sz="3200" b="0" dirty="0">
                <a:latin typeface="微软雅黑" panose="020B0503020204020204" charset="-122"/>
                <a:ea typeface="微软雅黑" panose="020B0503020204020204" charset="-122"/>
                <a:cs typeface="微软雅黑" panose="020B0503020204020204" charset="-122"/>
              </a:rPr>
              <a:t>。</a:t>
            </a:r>
            <a:endParaRPr lang="zh-CN" altLang="en-US" sz="32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barn(inVertical)">
                                      <p:cBhvr>
                                        <p:cTn id="2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0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CA208531-E444-D691-3874-2D86B1609029}"/>
              </a:ext>
            </a:extLst>
          </p:cNvPr>
          <p:cNvSpPr>
            <a:spLocks noGrp="1"/>
          </p:cNvSpPr>
          <p:nvPr>
            <p:ph type="sldNum" sz="quarter" idx="12"/>
          </p:nvPr>
        </p:nvSpPr>
        <p:spPr/>
        <p:txBody>
          <a:bodyPr/>
          <a:lstStyle/>
          <a:p>
            <a:fld id="{49AE70B2-8BF9-45C0-BB95-33D1B9D3A854}" type="slidenum">
              <a:rPr lang="zh-CN" altLang="en-US" smtClean="0"/>
              <a:t>90</a:t>
            </a:fld>
            <a:endParaRPr lang="zh-CN" altLang="en-US"/>
          </a:p>
        </p:txBody>
      </p:sp>
      <p:sp>
        <p:nvSpPr>
          <p:cNvPr id="3" name="矩形 2">
            <a:extLst>
              <a:ext uri="{FF2B5EF4-FFF2-40B4-BE49-F238E27FC236}">
                <a16:creationId xmlns:a16="http://schemas.microsoft.com/office/drawing/2014/main" id="{EE8AC03E-DF96-6093-BEA8-46A96A7DA30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66E00069-6B15-FB38-1611-16679105615B}"/>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8C60638E-3789-DBDE-E5EB-70BEC0942892}"/>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22FAB77D-7326-72A8-B004-F1F579B6534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6C6F4915-111C-6CE5-A9D2-036C4735361D}"/>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65DFC247-FBCA-FCDC-40BA-13A2DB3D1095}"/>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85D44E97-464C-6E9A-E1A0-63FCE80AEE3B}"/>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A0DDE63A-F541-AC60-F51F-46AEE2F58C15}"/>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76710AD4-30B2-8E27-3D81-39A223A4232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01700596-360E-3463-D648-393EBDDA5A1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03AA9820-9B46-9A54-4939-41FF6B79B323}"/>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092227D6-CAE9-8498-7767-32227EB85025}"/>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8320C181-FA7E-A016-5F8F-3042D24E2EEE}"/>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DE181CEB-1BED-F9E0-AF7F-C5F3B76E04A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17AE6081-DEB6-7D5E-38D1-D2A0555C9EF9}"/>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F878205B-CD3A-A28D-E8A6-CB33B0E0E863}"/>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26CC45D7-F716-5CF8-4091-BD450EA9F69A}"/>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31C65C63-92B1-B940-51E7-AAD5241A659E}"/>
              </a:ext>
            </a:extLst>
          </p:cNvPr>
          <p:cNvSpPr txBox="1"/>
          <p:nvPr/>
        </p:nvSpPr>
        <p:spPr>
          <a:xfrm>
            <a:off x="927348" y="1030991"/>
            <a:ext cx="10650252" cy="3894208"/>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）合金钢的成分、性能和应用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1</a:t>
            </a:r>
            <a:r>
              <a:rPr lang="zh-CN" altLang="zh-CN" sz="2800" kern="100" dirty="0">
                <a:effectLst/>
                <a:latin typeface="微软雅黑" panose="020B0503020204020204" pitchFamily="34" charset="-122"/>
                <a:ea typeface="微软雅黑" panose="020B0503020204020204" pitchFamily="34" charset="-122"/>
              </a:rPr>
              <a:t>）合金结构钢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合金结构钢是在碳素结构钢的基础上，适当地加入一种或数种合金元素，如</a:t>
            </a:r>
            <a:r>
              <a:rPr lang="en-US" altLang="zh-CN" sz="2800" kern="100" dirty="0">
                <a:effectLst/>
                <a:latin typeface="微软雅黑" panose="020B0503020204020204" pitchFamily="34" charset="-122"/>
                <a:ea typeface="微软雅黑" panose="020B0503020204020204" pitchFamily="34" charset="-122"/>
              </a:rPr>
              <a:t>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Si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W</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Ti</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合金结构钢主要包括普通低合金钢、易切削钢、调质钢、渗碳钢、弹簧钢、滚动轴承钢等几类。</a:t>
            </a:r>
          </a:p>
        </p:txBody>
      </p:sp>
    </p:spTree>
    <p:extLst>
      <p:ext uri="{BB962C8B-B14F-4D97-AF65-F5344CB8AC3E}">
        <p14:creationId xmlns:p14="http://schemas.microsoft.com/office/powerpoint/2010/main" val="141264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5896728-FAE6-E030-F2A7-BC9191E593DB}"/>
              </a:ext>
            </a:extLst>
          </p:cNvPr>
          <p:cNvSpPr>
            <a:spLocks noGrp="1"/>
          </p:cNvSpPr>
          <p:nvPr>
            <p:ph type="sldNum" sz="quarter" idx="12"/>
          </p:nvPr>
        </p:nvSpPr>
        <p:spPr/>
        <p:txBody>
          <a:bodyPr/>
          <a:lstStyle/>
          <a:p>
            <a:fld id="{49AE70B2-8BF9-45C0-BB95-33D1B9D3A854}" type="slidenum">
              <a:rPr lang="zh-CN" altLang="en-US" smtClean="0"/>
              <a:t>91</a:t>
            </a:fld>
            <a:endParaRPr lang="zh-CN" altLang="en-US"/>
          </a:p>
        </p:txBody>
      </p:sp>
      <p:sp>
        <p:nvSpPr>
          <p:cNvPr id="3" name="矩形 2">
            <a:extLst>
              <a:ext uri="{FF2B5EF4-FFF2-40B4-BE49-F238E27FC236}">
                <a16:creationId xmlns:a16="http://schemas.microsoft.com/office/drawing/2014/main" id="{57F38085-DEBD-C26D-9FF3-4C777CF189E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0598F385-ACA9-07A2-BD5D-01979334F539}"/>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27F96154-413A-D520-CD5C-D609A791B2B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3D4AE8C1-34B0-BD57-B40F-3F7F44B3EFAA}"/>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0F75917A-D04A-1A43-C746-8A82C65C9CD5}"/>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922F9D25-C9F7-20E7-B556-84E6FC945B79}"/>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52A7FAAC-A660-97CE-7F12-040CB168BCB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FAB12835-807F-8B33-2528-43EAFD37428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096FBB05-D60F-0E35-63E7-6BB751CEEB9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7E620F9-87D7-916F-9E5A-FE0A13E6ECC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14C25449-21CC-C7A7-7B25-A920C4ED90BF}"/>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21ADA33B-1251-8263-1536-F3EE3B0F5E69}"/>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31277E5D-EFB3-5F1D-E103-11DAF9F542ED}"/>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94C5F2C6-B209-FF78-C7FE-C6B63A8BE159}"/>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9080FC8F-D14D-515B-3C2F-C551FB13AC90}"/>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DCCA9063-0756-1E4A-B2E2-49B950A2BD1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A4D3029B-3B00-39FA-31F9-429F7DB234A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0" name="文本框 19">
            <a:extLst>
              <a:ext uri="{FF2B5EF4-FFF2-40B4-BE49-F238E27FC236}">
                <a16:creationId xmlns:a16="http://schemas.microsoft.com/office/drawing/2014/main" id="{688BF890-0587-0E06-F523-331933FAE782}"/>
              </a:ext>
            </a:extLst>
          </p:cNvPr>
          <p:cNvSpPr txBox="1"/>
          <p:nvPr/>
        </p:nvSpPr>
        <p:spPr>
          <a:xfrm>
            <a:off x="1215073" y="1019145"/>
            <a:ext cx="10539375" cy="4890634"/>
          </a:xfrm>
          <a:prstGeom prst="rect">
            <a:avLst/>
          </a:prstGeom>
          <a:noFill/>
        </p:spPr>
        <p:txBody>
          <a:bodyPr wrap="square">
            <a:spAutoFit/>
          </a:bodyPr>
          <a:lstStyle/>
          <a:p>
            <a:pPr>
              <a:lnSpc>
                <a:spcPts val="42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①普通低合金钢</a:t>
            </a: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是一种低碳结构用钢，合金元素含量较少，钢的强度显著高于相同碳量的碳素钢，具有较好的韧性和塑性及良好</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的焊接性和耐蚀性。</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ts val="4200"/>
              </a:lnSpc>
            </a:pP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普通低合金钢使用性能主要依靠加入少量</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Mn</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Ti</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V</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Nb</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Cu</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P</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等合金元素来提高。</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Mn</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是强化的基本元素，其含量一般在</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1.8%</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以下。含量过高，将显著降低钢的塑性和韧性，也影响焊接性能。</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Ti</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V</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Nb</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等元素在钢中形成微细碳化物，能起细化晶粒和弥散强化作用，从而提高钢的屈服极限、强度极限以及低温冲击韧性。</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Cu</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P</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可提高钢对大气的抗蚀能力，比普通碳素钢约高</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2~3</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倍</a:t>
            </a: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565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3E8E1BA-52CB-68CE-BD4E-3EABBBA2221C}"/>
              </a:ext>
            </a:extLst>
          </p:cNvPr>
          <p:cNvSpPr>
            <a:spLocks noGrp="1"/>
          </p:cNvSpPr>
          <p:nvPr>
            <p:ph type="sldNum" sz="quarter" idx="12"/>
          </p:nvPr>
        </p:nvSpPr>
        <p:spPr/>
        <p:txBody>
          <a:bodyPr/>
          <a:lstStyle/>
          <a:p>
            <a:fld id="{49AE70B2-8BF9-45C0-BB95-33D1B9D3A854}" type="slidenum">
              <a:rPr lang="zh-CN" altLang="en-US" smtClean="0"/>
              <a:t>92</a:t>
            </a:fld>
            <a:endParaRPr lang="zh-CN" altLang="en-US"/>
          </a:p>
        </p:txBody>
      </p:sp>
      <p:sp>
        <p:nvSpPr>
          <p:cNvPr id="3" name="矩形 2">
            <a:extLst>
              <a:ext uri="{FF2B5EF4-FFF2-40B4-BE49-F238E27FC236}">
                <a16:creationId xmlns:a16="http://schemas.microsoft.com/office/drawing/2014/main" id="{DB6DE170-DD2A-DFE7-139F-F273786F6F2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C44510E4-993F-736B-24A8-C974B7AEB322}"/>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50E3B622-2235-9127-CB0A-D537BF66D625}"/>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0510D018-BF11-4B40-E378-C42CEB29AAB2}"/>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41DE6061-2902-1F3B-67B6-D7EAA15A4E1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088008A2-B578-98EC-9105-086D802D2E7F}"/>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708E2FEB-7650-27E1-BA10-5AFD878E239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0C1D9BEA-EC3A-6061-87A3-E15DDE2412B8}"/>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2EC8E525-4366-5DCE-F9C4-C2824B1A9A1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28AE63FE-93EF-B10D-FBF1-E00E6776DBE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2FA94A41-428F-062E-C54A-9356CE78AC1B}"/>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42963700-71A6-7C64-DF0B-A2886DBE1456}"/>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9C817124-47C6-4BD1-1040-EB69A3518B9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44137FD7-9004-0559-CD25-FC6D17C1E587}"/>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06BFCF51-FD57-CC82-F244-B00FE2103752}"/>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BB9182CF-A455-3B00-14F9-61D828A0181D}"/>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78F91FDC-3AF1-B377-A78B-10E548965832}"/>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F5F29CB5-58BD-BCD1-9523-EF23943E84F5}"/>
              </a:ext>
            </a:extLst>
          </p:cNvPr>
          <p:cNvSpPr txBox="1"/>
          <p:nvPr/>
        </p:nvSpPr>
        <p:spPr>
          <a:xfrm>
            <a:off x="1407197" y="842879"/>
            <a:ext cx="9570720" cy="5692136"/>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②合金渗碳钢</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合金渗碳钢用于制造渗碳零件的合金钢称为合金渗碳钢。</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合金渗碳钢中</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=0.10%~0.25%</a:t>
            </a:r>
            <a:r>
              <a:rPr lang="zh-CN" altLang="zh-CN" sz="2800" kern="100" dirty="0">
                <a:effectLst/>
                <a:latin typeface="微软雅黑" panose="020B0503020204020204" pitchFamily="34" charset="-122"/>
                <a:ea typeface="微软雅黑" panose="020B0503020204020204" pitchFamily="34" charset="-122"/>
              </a:rPr>
              <a:t>，低含碳量保证了淬火后零件心部有足够的塑性、韧性。</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合金渗碳钢的合金元素</a:t>
            </a:r>
            <a:r>
              <a:rPr lang="en-US" altLang="zh-CN" sz="2800" kern="100" dirty="0">
                <a:effectLst/>
                <a:latin typeface="微软雅黑" panose="020B0503020204020204" pitchFamily="34" charset="-122"/>
                <a:ea typeface="微软雅黑" panose="020B0503020204020204" pitchFamily="34" charset="-122"/>
              </a:rPr>
              <a:t>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Si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等，主要是提高钢的淬透性。由于淬透性的提高，可以用较慢速度淬火，从而可制截面较大和形状复杂的零件。</a:t>
            </a:r>
            <a:r>
              <a:rPr lang="en-US" altLang="zh-CN" sz="2800" kern="100" dirty="0">
                <a:effectLst/>
                <a:latin typeface="微软雅黑" panose="020B0503020204020204" pitchFamily="34" charset="-122"/>
                <a:ea typeface="微软雅黑" panose="020B0503020204020204" pitchFamily="34" charset="-122"/>
              </a:rPr>
              <a:t>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Nb</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W</a:t>
            </a:r>
            <a:r>
              <a:rPr lang="zh-CN" altLang="zh-CN" sz="2800" kern="100" dirty="0">
                <a:effectLst/>
                <a:latin typeface="微软雅黑" panose="020B0503020204020204" pitchFamily="34" charset="-122"/>
                <a:ea typeface="微软雅黑" panose="020B0503020204020204" pitchFamily="34" charset="-122"/>
              </a:rPr>
              <a:t>有细化晶粒的作用，使合金渗碳钢比碳素钢具有更好的力学性能。</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渗碳钢在渗碳后必须进行淬火和低温回火，以达到表面硬度高、心部韧性好的目的。常用的合金渗碳钢有</a:t>
            </a:r>
            <a:r>
              <a:rPr lang="en-US" altLang="zh-CN" sz="2800" kern="100" dirty="0">
                <a:effectLst/>
                <a:latin typeface="微软雅黑" panose="020B0503020204020204" pitchFamily="34" charset="-122"/>
                <a:ea typeface="微软雅黑" panose="020B0503020204020204" pitchFamily="34" charset="-122"/>
              </a:rPr>
              <a:t>20Cr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20CrMnTi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20CrMnMo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18Cr2Ni4WA</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32286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3558270-142F-177B-1218-F495B60B590A}"/>
              </a:ext>
            </a:extLst>
          </p:cNvPr>
          <p:cNvSpPr>
            <a:spLocks noGrp="1"/>
          </p:cNvSpPr>
          <p:nvPr>
            <p:ph type="sldNum" sz="quarter" idx="12"/>
          </p:nvPr>
        </p:nvSpPr>
        <p:spPr/>
        <p:txBody>
          <a:bodyPr/>
          <a:lstStyle/>
          <a:p>
            <a:fld id="{49AE70B2-8BF9-45C0-BB95-33D1B9D3A854}" type="slidenum">
              <a:rPr lang="zh-CN" altLang="en-US" smtClean="0"/>
              <a:t>93</a:t>
            </a:fld>
            <a:endParaRPr lang="zh-CN" altLang="en-US"/>
          </a:p>
        </p:txBody>
      </p:sp>
      <p:sp>
        <p:nvSpPr>
          <p:cNvPr id="3" name="矩形 2">
            <a:extLst>
              <a:ext uri="{FF2B5EF4-FFF2-40B4-BE49-F238E27FC236}">
                <a16:creationId xmlns:a16="http://schemas.microsoft.com/office/drawing/2014/main" id="{E38E4D6C-B27B-582F-321F-467F02F9351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30A32897-AB05-0CA6-7BAC-3DDAC9428E48}"/>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9F2BA07A-A5BE-6F20-436D-974960EAD3C8}"/>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D0DE2770-4069-FA4D-5441-8D5D8487BA49}"/>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B6E64EC2-AD89-F68E-248B-242C48252EA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FCE6F32C-500F-2C5B-6935-EEF681B523E3}"/>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61181A7D-30FB-1F37-79D3-80D08FC5C44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0D8B29C2-097B-6F9E-1993-A3CDD0666C9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FFDCED07-C834-85E2-8829-E027321084B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58EAE5CB-0556-ACAC-A40E-0F66599DDFD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84B5C8A4-429F-740C-2316-7E7BEE2B8530}"/>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C0F9001C-0810-F988-6BD4-D7FBD628868E}"/>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31E6383B-500A-9A3B-1CAF-A66A83EE604B}"/>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08AA7135-C450-F849-012C-C73512D5791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109BA679-F869-89D0-4B38-64989804B26B}"/>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D726DC8D-5FBC-298C-32E5-E9AFC4296BBC}"/>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8F3628D2-C0A2-5B08-4696-23E35082DEE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0DE01761-1CD3-B30F-6547-024CA6D5FAB4}"/>
              </a:ext>
            </a:extLst>
          </p:cNvPr>
          <p:cNvSpPr txBox="1"/>
          <p:nvPr/>
        </p:nvSpPr>
        <p:spPr>
          <a:xfrm>
            <a:off x="1370012" y="942637"/>
            <a:ext cx="10650251" cy="5262979"/>
          </a:xfrm>
          <a:prstGeom prst="rect">
            <a:avLst/>
          </a:prstGeom>
          <a:noFill/>
        </p:spPr>
        <p:txBody>
          <a:bodyPr wrap="square">
            <a:spAutoFit/>
          </a:bodyPr>
          <a:lstStyle/>
          <a:p>
            <a:pPr indent="266700" algn="l"/>
            <a:r>
              <a:rPr lang="zh-CN" altLang="zh-CN" sz="2800" kern="100" dirty="0">
                <a:effectLst/>
                <a:latin typeface="微软雅黑" panose="020B0503020204020204" pitchFamily="34" charset="-122"/>
                <a:ea typeface="微软雅黑" panose="020B0503020204020204" pitchFamily="34" charset="-122"/>
              </a:rPr>
              <a:t>③合金调质钢</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合金调质钢主要用于制造承受很大变动载荷与冲击载荷或各种复合应力的零件</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这类零件要求钢材具有较高的综合力学性能，即强度、硬度、塑性、韧性有良好的配合。</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合金调质钢的</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=0.25%~0.50%</a:t>
            </a:r>
            <a:r>
              <a:rPr lang="zh-CN" altLang="zh-CN" sz="2800" kern="100" dirty="0">
                <a:effectLst/>
                <a:latin typeface="微软雅黑" panose="020B0503020204020204" pitchFamily="34" charset="-122"/>
                <a:ea typeface="微软雅黑" panose="020B0503020204020204" pitchFamily="34" charset="-122"/>
              </a:rPr>
              <a:t>。含碳最过低，不易悴硬，回火后强度不高；含碳量高，则韧性不足。通常加入</a:t>
            </a:r>
            <a:r>
              <a:rPr lang="en-US" altLang="zh-CN" sz="2800" kern="100" dirty="0">
                <a:effectLst/>
                <a:latin typeface="微软雅黑" panose="020B0503020204020204" pitchFamily="34" charset="-122"/>
                <a:ea typeface="微软雅黑" panose="020B0503020204020204" pitchFamily="34" charset="-122"/>
              </a:rPr>
              <a:t>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Si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Ni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B</a:t>
            </a:r>
            <a:r>
              <a:rPr lang="zh-CN" altLang="zh-CN" sz="2800" kern="100" dirty="0">
                <a:effectLst/>
                <a:latin typeface="微软雅黑" panose="020B0503020204020204" pitchFamily="34" charset="-122"/>
                <a:ea typeface="微软雅黑" panose="020B0503020204020204" pitchFamily="34" charset="-122"/>
              </a:rPr>
              <a:t>等元素提高淬透性；加</a:t>
            </a:r>
            <a:r>
              <a:rPr lang="en-US" altLang="zh-CN" sz="2800" kern="100" dirty="0">
                <a:effectLst/>
                <a:latin typeface="微软雅黑" panose="020B0503020204020204" pitchFamily="34" charset="-122"/>
                <a:ea typeface="微软雅黑" panose="020B0503020204020204" pitchFamily="34" charset="-122"/>
              </a:rPr>
              <a:t>Mo</a:t>
            </a:r>
            <a:r>
              <a:rPr lang="zh-CN" altLang="zh-CN" sz="2800" kern="100" dirty="0">
                <a:effectLst/>
                <a:latin typeface="微软雅黑" panose="020B0503020204020204" pitchFamily="34" charset="-122"/>
                <a:ea typeface="微软雅黑" panose="020B0503020204020204" pitchFamily="34" charset="-122"/>
              </a:rPr>
              <a:t>或</a:t>
            </a:r>
            <a:r>
              <a:rPr lang="en-US" altLang="zh-CN" sz="2800" kern="100" dirty="0">
                <a:effectLst/>
                <a:latin typeface="微软雅黑" panose="020B0503020204020204" pitchFamily="34" charset="-122"/>
                <a:ea typeface="微软雅黑" panose="020B0503020204020204" pitchFamily="34" charset="-122"/>
              </a:rPr>
              <a:t>W</a:t>
            </a:r>
            <a:r>
              <a:rPr lang="zh-CN" altLang="zh-CN" sz="2800" kern="100" dirty="0">
                <a:effectLst/>
                <a:latin typeface="微软雅黑" panose="020B0503020204020204" pitchFamily="34" charset="-122"/>
                <a:ea typeface="微软雅黑" panose="020B0503020204020204" pitchFamily="34" charset="-122"/>
              </a:rPr>
              <a:t>防止第二类回火脆性；加</a:t>
            </a:r>
            <a:r>
              <a:rPr lang="en-US" altLang="zh-CN" sz="2800" kern="100" dirty="0">
                <a:effectLst/>
                <a:latin typeface="微软雅黑" panose="020B0503020204020204" pitchFamily="34" charset="-122"/>
                <a:ea typeface="微软雅黑" panose="020B0503020204020204" pitchFamily="34" charset="-122"/>
              </a:rPr>
              <a:t>V</a:t>
            </a:r>
            <a:r>
              <a:rPr lang="zh-CN" altLang="zh-CN" sz="2800" kern="100" dirty="0">
                <a:effectLst/>
                <a:latin typeface="微软雅黑" panose="020B0503020204020204" pitchFamily="34" charset="-122"/>
                <a:ea typeface="微软雅黑" panose="020B0503020204020204" pitchFamily="34" charset="-122"/>
              </a:rPr>
              <a:t>阻止晶粒长大。</a:t>
            </a:r>
          </a:p>
          <a:p>
            <a:pPr indent="266700"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合金调质钢的预先热处理一般采用正火或退火，以改善其切削加工性能，最终热处理一般采用淬火后进行</a:t>
            </a:r>
            <a:r>
              <a:rPr lang="en-US" altLang="zh-CN" sz="2800" kern="100" dirty="0">
                <a:effectLst/>
                <a:latin typeface="微软雅黑" panose="020B0503020204020204" pitchFamily="34" charset="-122"/>
                <a:ea typeface="微软雅黑" panose="020B0503020204020204" pitchFamily="34" charset="-122"/>
              </a:rPr>
              <a:t>500~650</a:t>
            </a:r>
            <a:r>
              <a:rPr lang="zh-CN" altLang="zh-CN" sz="2800" kern="100" dirty="0">
                <a:effectLst/>
                <a:latin typeface="微软雅黑" panose="020B0503020204020204" pitchFamily="34" charset="-122"/>
                <a:ea typeface="微软雅黑" panose="020B0503020204020204" pitchFamily="34" charset="-122"/>
              </a:rPr>
              <a:t>℃的高温回火处理</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indent="266700"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常用的调质钢有</a:t>
            </a:r>
            <a:r>
              <a:rPr lang="en-US" altLang="zh-CN" sz="2800" kern="100" dirty="0">
                <a:effectLst/>
                <a:latin typeface="微软雅黑" panose="020B0503020204020204" pitchFamily="34" charset="-122"/>
                <a:ea typeface="微软雅黑" panose="020B0503020204020204" pitchFamily="34" charset="-122"/>
              </a:rPr>
              <a:t>40Cr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35CrMo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40CrMnMo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38CrMoAl</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41924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9B80902-9CDB-6337-6C05-70D60027208C}"/>
              </a:ext>
            </a:extLst>
          </p:cNvPr>
          <p:cNvSpPr>
            <a:spLocks noGrp="1"/>
          </p:cNvSpPr>
          <p:nvPr>
            <p:ph type="sldNum" sz="quarter" idx="12"/>
          </p:nvPr>
        </p:nvSpPr>
        <p:spPr/>
        <p:txBody>
          <a:bodyPr/>
          <a:lstStyle/>
          <a:p>
            <a:fld id="{49AE70B2-8BF9-45C0-BB95-33D1B9D3A854}" type="slidenum">
              <a:rPr lang="zh-CN" altLang="en-US" smtClean="0"/>
              <a:t>94</a:t>
            </a:fld>
            <a:endParaRPr lang="zh-CN" altLang="en-US"/>
          </a:p>
        </p:txBody>
      </p:sp>
      <p:sp>
        <p:nvSpPr>
          <p:cNvPr id="3" name="矩形 2">
            <a:extLst>
              <a:ext uri="{FF2B5EF4-FFF2-40B4-BE49-F238E27FC236}">
                <a16:creationId xmlns:a16="http://schemas.microsoft.com/office/drawing/2014/main" id="{A77C0920-3642-CB3B-B77D-BC2FB702397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4016549E-0E89-330B-B5D6-75452BC8A4F8}"/>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5FC642FB-3112-C379-54D5-A2DE7CEDC0F6}"/>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7A2A7FC8-FAA5-0B9C-5848-7F68FC6D9DF5}"/>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0ADCD4EB-49A3-12AB-A7E5-0898857F5B11}"/>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20B2F5F1-2BAE-FC7F-2244-CD8F10461DE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DCECBEDB-229D-D8D8-C23C-5DED61EF6D0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86A170F7-EB82-26DE-6157-ECC62F62674B}"/>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70B1CF19-26F4-5E31-9173-5B32584A4258}"/>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C9A464D2-B321-FBB6-B91E-D69074B8118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2899F937-067A-D449-06DC-248DD5A38DF4}"/>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FE174060-95C5-2307-4B23-D44B3F00F74D}"/>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09C0AA14-59AD-0839-5598-2FF43A79C592}"/>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62186A68-59F4-F91F-DF8F-50319803665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F89631A3-6029-DD90-5607-7A470A3FD9EE}"/>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D82CB578-8577-65B4-5317-2B4458225C26}"/>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37D5FFDC-7EF5-DC82-647A-E0663EF6601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4545D480-E75E-5240-B1DD-8C15009311FA}"/>
              </a:ext>
            </a:extLst>
          </p:cNvPr>
          <p:cNvSpPr txBox="1"/>
          <p:nvPr/>
        </p:nvSpPr>
        <p:spPr>
          <a:xfrm>
            <a:off x="1407197" y="741994"/>
            <a:ext cx="10170403" cy="5833200"/>
          </a:xfrm>
          <a:prstGeom prst="rect">
            <a:avLst/>
          </a:prstGeom>
          <a:noFill/>
        </p:spPr>
        <p:txBody>
          <a:bodyPr wrap="square">
            <a:spAutoFit/>
          </a:bodyPr>
          <a:lstStyle/>
          <a:p>
            <a:pPr indent="266700" algn="l">
              <a:lnSpc>
                <a:spcPct val="150000"/>
              </a:lnSpc>
            </a:pPr>
            <a:r>
              <a:rPr lang="zh-CN" altLang="zh-CN" sz="2800" kern="100" dirty="0">
                <a:effectLst/>
                <a:latin typeface="微软雅黑" panose="020B0503020204020204" pitchFamily="34" charset="-122"/>
                <a:ea typeface="微软雅黑" panose="020B0503020204020204" pitchFamily="34" charset="-122"/>
              </a:rPr>
              <a:t>④合金弹簧钢</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弹簧钢要有高的弹性极限和屈强比，还应具有足够的疲劳强度和韧性，才能承受交变载荷和冲击载荷的作用。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弹簧钢含碳量高于调质钢，一般为</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=0.50%~0.70%</a:t>
            </a:r>
            <a:r>
              <a:rPr lang="zh-CN" altLang="zh-CN" sz="2800" kern="100" dirty="0">
                <a:effectLst/>
                <a:latin typeface="微软雅黑" panose="020B0503020204020204" pitchFamily="34" charset="-122"/>
                <a:ea typeface="微软雅黑" panose="020B0503020204020204" pitchFamily="34" charset="-122"/>
              </a:rPr>
              <a:t>。合金元素主要有硅、锰等，要作用是提高弹簧钢的淬透性，并提高弹性极限。</a:t>
            </a:r>
            <a:r>
              <a:rPr lang="en-US" altLang="zh-CN" sz="2800" kern="100" dirty="0">
                <a:effectLst/>
                <a:latin typeface="微软雅黑" panose="020B0503020204020204" pitchFamily="34" charset="-122"/>
                <a:ea typeface="微软雅黑" panose="020B0503020204020204" pitchFamily="34" charset="-122"/>
              </a:rPr>
              <a:t> </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弹簧钢热处理一般是淬火和中温回火，所得回火托氏体组织弹性极限和屈服强度高。常用的弹簧钢有</a:t>
            </a:r>
            <a:r>
              <a:rPr lang="en-US" altLang="zh-CN" sz="2800" kern="100" dirty="0">
                <a:effectLst/>
                <a:latin typeface="微软雅黑" panose="020B0503020204020204" pitchFamily="34" charset="-122"/>
                <a:ea typeface="微软雅黑" panose="020B0503020204020204" pitchFamily="34" charset="-122"/>
              </a:rPr>
              <a:t>55SiMn6</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60Si2CrA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50CrVA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65Mn</a:t>
            </a:r>
            <a:r>
              <a:rPr lang="zh-CN" altLang="zh-CN" sz="2800" kern="100" dirty="0">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06729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F176368-9599-5A18-7DD2-A92B48A33525}"/>
              </a:ext>
            </a:extLst>
          </p:cNvPr>
          <p:cNvSpPr>
            <a:spLocks noGrp="1"/>
          </p:cNvSpPr>
          <p:nvPr>
            <p:ph type="sldNum" sz="quarter" idx="12"/>
          </p:nvPr>
        </p:nvSpPr>
        <p:spPr/>
        <p:txBody>
          <a:bodyPr/>
          <a:lstStyle/>
          <a:p>
            <a:fld id="{49AE70B2-8BF9-45C0-BB95-33D1B9D3A854}" type="slidenum">
              <a:rPr lang="zh-CN" altLang="en-US" smtClean="0"/>
              <a:t>95</a:t>
            </a:fld>
            <a:endParaRPr lang="zh-CN" altLang="en-US"/>
          </a:p>
        </p:txBody>
      </p:sp>
      <p:sp>
        <p:nvSpPr>
          <p:cNvPr id="3" name="矩形 2">
            <a:extLst>
              <a:ext uri="{FF2B5EF4-FFF2-40B4-BE49-F238E27FC236}">
                <a16:creationId xmlns:a16="http://schemas.microsoft.com/office/drawing/2014/main" id="{68DB43B0-581D-4891-482D-970D5797316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5EA711D4-F0CD-20C0-43BC-E323011672C5}"/>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E0ECD622-0B54-10D5-4E14-97D26EC651F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FA199E2B-4AD7-5CBE-C6CF-9554BC7D6ED4}"/>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7000544F-D4E7-6C52-BC2E-B8BF9A64E65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E7055CAF-0347-D6D5-2A1D-1D3A8359EF0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F110EFB1-DEA4-A46E-ABDF-16B4F9FA2E2A}"/>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D0EB160C-5E4D-FD05-EAAF-AB6685412AA1}"/>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D9543A04-5BFB-BF18-F8B2-7FD5CC2BA433}"/>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EDB9EF63-F3AB-6A32-D9FE-3884A87F117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2014A6D5-29CA-6BD6-ACEE-A1DC3E41B94B}"/>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1A7B0950-6856-DC98-3E7E-4661305A6DEE}"/>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9E36ADC3-551E-ECED-0EA0-7417E70BDA0F}"/>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D7572139-90BF-9778-F11B-702B8023BB04}"/>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65D7F10F-CD96-BD65-4800-A3B59218EAA2}"/>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1582C78B-D445-A628-EDA3-240829766335}"/>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6EF99EAB-A92E-AD46-DF4B-3ECD816C5F0D}"/>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565AA01C-8397-FB6F-6D9C-6E143895BBD9}"/>
              </a:ext>
            </a:extLst>
          </p:cNvPr>
          <p:cNvSpPr txBox="1"/>
          <p:nvPr/>
        </p:nvSpPr>
        <p:spPr>
          <a:xfrm>
            <a:off x="1055974" y="743088"/>
            <a:ext cx="10650252" cy="4929106"/>
          </a:xfrm>
          <a:prstGeom prst="rect">
            <a:avLst/>
          </a:prstGeom>
          <a:noFill/>
        </p:spPr>
        <p:txBody>
          <a:bodyPr wrap="square">
            <a:spAutoFit/>
          </a:bodyPr>
          <a:lstStyle/>
          <a:p>
            <a:pPr indent="266700" algn="l">
              <a:lnSpc>
                <a:spcPts val="3800"/>
              </a:lnSpc>
            </a:pPr>
            <a:r>
              <a:rPr lang="zh-CN" altLang="zh-CN" sz="2800" kern="100" dirty="0">
                <a:effectLst/>
                <a:latin typeface="微软雅黑" panose="020B0503020204020204" pitchFamily="34" charset="-122"/>
                <a:ea typeface="微软雅黑" panose="020B0503020204020204" pitchFamily="34" charset="-122"/>
              </a:rPr>
              <a:t>⑤滚动轴承</a:t>
            </a:r>
            <a:r>
              <a:rPr lang="zh-CN" altLang="en-US" sz="2800" kern="100" dirty="0">
                <a:effectLst/>
                <a:latin typeface="微软雅黑" panose="020B0503020204020204" pitchFamily="34" charset="-122"/>
                <a:ea typeface="微软雅黑" panose="020B0503020204020204" pitchFamily="34" charset="-122"/>
              </a:rPr>
              <a:t>钢</a:t>
            </a:r>
            <a:endParaRPr lang="zh-CN" altLang="zh-CN" sz="2800" kern="100" dirty="0">
              <a:effectLst/>
              <a:latin typeface="微软雅黑" panose="020B0503020204020204" pitchFamily="34" charset="-122"/>
              <a:ea typeface="微软雅黑" panose="020B0503020204020204" pitchFamily="34" charset="-122"/>
            </a:endParaRP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滚动轴承钢是指制造各种滚动轴承内外套圈及滚动体（滚珠、滚柱、滚针）的专用钢种。</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滚动轴承钢的牌号前冠以</a:t>
            </a:r>
            <a:r>
              <a:rPr lang="en-US" altLang="zh-CN" sz="2800" kern="100" dirty="0">
                <a:effectLst/>
                <a:latin typeface="微软雅黑" panose="020B0503020204020204" pitchFamily="34" charset="-122"/>
                <a:ea typeface="微软雅黑" panose="020B0503020204020204" pitchFamily="34" charset="-122"/>
              </a:rPr>
              <a:t>"G"</a:t>
            </a:r>
            <a:r>
              <a:rPr lang="zh-CN" altLang="zh-CN" sz="2800" kern="100" dirty="0">
                <a:effectLst/>
                <a:latin typeface="微软雅黑" panose="020B0503020204020204" pitchFamily="34" charset="-122"/>
                <a:ea typeface="微软雅黑" panose="020B0503020204020204" pitchFamily="34" charset="-122"/>
              </a:rPr>
              <a:t>字，其后以铬</a:t>
            </a:r>
            <a:r>
              <a:rPr lang="en-US" altLang="zh-CN" sz="2800" kern="100" dirty="0">
                <a:effectLst/>
                <a:latin typeface="微软雅黑" panose="020B0503020204020204" pitchFamily="34" charset="-122"/>
                <a:ea typeface="微软雅黑" panose="020B0503020204020204" pitchFamily="34" charset="-122"/>
              </a:rPr>
              <a:t>(Cr)</a:t>
            </a:r>
            <a:r>
              <a:rPr lang="zh-CN" altLang="zh-CN" sz="2800" kern="100" dirty="0">
                <a:effectLst/>
                <a:latin typeface="微软雅黑" panose="020B0503020204020204" pitchFamily="34" charset="-122"/>
                <a:ea typeface="微软雅黑" panose="020B0503020204020204" pitchFamily="34" charset="-122"/>
              </a:rPr>
              <a:t>加数字来表示。</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轴承钢碳的质量分数一般为</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=0.95%~l.15%</a:t>
            </a:r>
            <a:r>
              <a:rPr lang="zh-CN" altLang="zh-CN" sz="2800" kern="100" dirty="0">
                <a:effectLst/>
                <a:latin typeface="微软雅黑" panose="020B0503020204020204" pitchFamily="34" charset="-122"/>
                <a:ea typeface="微软雅黑" panose="020B0503020204020204" pitchFamily="34" charset="-122"/>
              </a:rPr>
              <a:t>。对于大型轴承用钢，还需加入</a:t>
            </a:r>
            <a:r>
              <a:rPr lang="en-US" altLang="zh-CN" sz="2800" kern="100" dirty="0">
                <a:effectLst/>
                <a:latin typeface="微软雅黑" panose="020B0503020204020204" pitchFamily="34" charset="-122"/>
                <a:ea typeface="微软雅黑" panose="020B0503020204020204" pitchFamily="34" charset="-122"/>
              </a:rPr>
              <a:t>Si</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Mn</a:t>
            </a:r>
            <a:r>
              <a:rPr lang="zh-CN" altLang="zh-CN" sz="2800" kern="100" dirty="0">
                <a:effectLst/>
                <a:latin typeface="微软雅黑" panose="020B0503020204020204" pitchFamily="34" charset="-122"/>
                <a:ea typeface="微软雅黑" panose="020B0503020204020204" pitchFamily="34" charset="-122"/>
              </a:rPr>
              <a:t>等合金元素进一步提高滚动轴承钢的悴透性。</a:t>
            </a:r>
          </a:p>
          <a:p>
            <a:pPr indent="266700" algn="l">
              <a:lnSpc>
                <a:spcPts val="38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对滚动轴承钢的热处理主要是锻造后进行球化退火，制成零件后进行猝火和低温回火</a:t>
            </a: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。常用的滚动轴承钢有</a:t>
            </a:r>
            <a:r>
              <a:rPr lang="en-US" altLang="zh-CN" sz="2800" kern="100" dirty="0">
                <a:effectLst/>
                <a:latin typeface="微软雅黑" panose="020B0503020204020204" pitchFamily="34" charset="-122"/>
                <a:ea typeface="微软雅黑" panose="020B0503020204020204" pitchFamily="34" charset="-122"/>
              </a:rPr>
              <a:t>GCr15</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GCr9</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GCr15SiMn</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53397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7550C9A-2739-4D37-15A2-808D04AA1748}"/>
              </a:ext>
            </a:extLst>
          </p:cNvPr>
          <p:cNvSpPr>
            <a:spLocks noGrp="1"/>
          </p:cNvSpPr>
          <p:nvPr>
            <p:ph type="sldNum" sz="quarter" idx="12"/>
          </p:nvPr>
        </p:nvSpPr>
        <p:spPr/>
        <p:txBody>
          <a:bodyPr/>
          <a:lstStyle/>
          <a:p>
            <a:fld id="{49AE70B2-8BF9-45C0-BB95-33D1B9D3A854}" type="slidenum">
              <a:rPr lang="zh-CN" altLang="en-US" smtClean="0"/>
              <a:t>96</a:t>
            </a:fld>
            <a:endParaRPr lang="zh-CN" altLang="en-US"/>
          </a:p>
        </p:txBody>
      </p:sp>
      <p:sp>
        <p:nvSpPr>
          <p:cNvPr id="3" name="矩形 2">
            <a:extLst>
              <a:ext uri="{FF2B5EF4-FFF2-40B4-BE49-F238E27FC236}">
                <a16:creationId xmlns:a16="http://schemas.microsoft.com/office/drawing/2014/main" id="{419FA350-ACCE-F217-AB37-2947490B29B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60A17F3C-C1E3-6669-2154-3D282F4C78F1}"/>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683DDE46-ECED-50C5-EAFC-983561E6CC9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1962E4DB-5C4B-29AB-1863-A5FAEEC84431}"/>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6E496960-78E7-1E5D-D098-DDC1B644F7A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7B3C5D7B-8D13-04C6-5BDB-DD678FF7B3EE}"/>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A5722C08-DCCF-6FB2-0B50-0930C7C03FED}"/>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927A2F51-5B22-7F0B-026E-73ABDCC2650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AC482BD0-31F6-022B-BE6A-C1CFBA0C0ECE}"/>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7FBFB84E-962A-01AA-EF41-FEDD85CFAE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242E180C-FC80-16AD-2C57-5D2F70D8C849}"/>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F014E188-D5AD-B4C0-59E3-AA7C3E06248C}"/>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65C7C38B-DE3E-DC48-0D22-DFCAD788AF0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8D8A460C-C57E-59FC-0714-8D72D74FE000}"/>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ADD76D41-8CE5-4686-2732-A4C87053F4CD}"/>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A42E5327-9736-C1DA-5DF6-87BC088F67D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55EAF614-E961-52BF-063A-9A412D5EADC4}"/>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A39AA6CD-5BA5-43BB-0A79-645CD38A7507}"/>
              </a:ext>
            </a:extLst>
          </p:cNvPr>
          <p:cNvSpPr txBox="1"/>
          <p:nvPr/>
        </p:nvSpPr>
        <p:spPr>
          <a:xfrm>
            <a:off x="1114426" y="881589"/>
            <a:ext cx="10650252" cy="5679312"/>
          </a:xfrm>
          <a:prstGeom prst="rect">
            <a:avLst/>
          </a:prstGeom>
          <a:noFill/>
        </p:spPr>
        <p:txBody>
          <a:bodyPr wrap="square">
            <a:spAutoFit/>
          </a:bodyPr>
          <a:lstStyle/>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）合金工具钢</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rPr>
              <a:t>刃具钢</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合金刃具钢的热处理与碳素工具钢基本相同。常用的合金刃具钢有</a:t>
            </a:r>
            <a:r>
              <a:rPr lang="en-US" altLang="zh-CN" sz="2800" kern="100" dirty="0">
                <a:effectLst/>
                <a:latin typeface="微软雅黑" panose="020B0503020204020204" pitchFamily="34" charset="-122"/>
                <a:ea typeface="微软雅黑" panose="020B0503020204020204" pitchFamily="34" charset="-122"/>
              </a:rPr>
              <a:t>9SiCr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CrWMn</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9Mn2V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Cr06</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Cr2</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rPr>
              <a:t>模具钢</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用于制造模具，如冷冲模、冷挤模、热锻模的钢材称为模具钢。</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A.</a:t>
            </a:r>
            <a:r>
              <a:rPr lang="zh-CN" altLang="zh-CN" sz="2800" kern="100" dirty="0">
                <a:effectLst/>
                <a:latin typeface="微软雅黑" panose="020B0503020204020204" pitchFamily="34" charset="-122"/>
                <a:ea typeface="微软雅黑" panose="020B0503020204020204" pitchFamily="34" charset="-122"/>
              </a:rPr>
              <a:t>冷作模具钢用于制作使金属冷塑性变形的模具，主要要求高硬度、高耐磨性及足够的强度和韧性。</a:t>
            </a:r>
          </a:p>
          <a:p>
            <a:pPr indent="266700" algn="l">
              <a:lnSpc>
                <a:spcPts val="44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低合金的冷作模具钢主要有</a:t>
            </a:r>
            <a:r>
              <a:rPr lang="en-US" altLang="zh-CN" sz="2800" kern="100" dirty="0">
                <a:effectLst/>
                <a:latin typeface="微软雅黑" panose="020B0503020204020204" pitchFamily="34" charset="-122"/>
                <a:ea typeface="微软雅黑" panose="020B0503020204020204" pitchFamily="34" charset="-122"/>
              </a:rPr>
              <a:t>9Mn2V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CrWMn</a:t>
            </a:r>
            <a:r>
              <a:rPr lang="zh-CN" altLang="zh-CN" sz="2800" kern="100" dirty="0">
                <a:effectLst/>
                <a:latin typeface="微软雅黑" panose="020B0503020204020204" pitchFamily="34" charset="-122"/>
                <a:ea typeface="微软雅黑" panose="020B0503020204020204" pitchFamily="34" charset="-122"/>
              </a:rPr>
              <a:t>等，目前最常用的冷作模具钢主要还是</a:t>
            </a:r>
            <a:r>
              <a:rPr lang="en-US" altLang="zh-CN" sz="2800" kern="100" dirty="0">
                <a:effectLst/>
                <a:latin typeface="微软雅黑" panose="020B0503020204020204" pitchFamily="34" charset="-122"/>
                <a:ea typeface="微软雅黑" panose="020B0503020204020204" pitchFamily="34" charset="-122"/>
              </a:rPr>
              <a:t>Cr12</a:t>
            </a:r>
            <a:r>
              <a:rPr lang="zh-CN" altLang="zh-CN" sz="2800" kern="100" dirty="0">
                <a:effectLst/>
                <a:latin typeface="微软雅黑" panose="020B0503020204020204" pitchFamily="34" charset="-122"/>
                <a:ea typeface="微软雅黑" panose="020B0503020204020204" pitchFamily="34" charset="-122"/>
              </a:rPr>
              <a:t>型钢</a:t>
            </a:r>
            <a:r>
              <a:rPr lang="zh-CN" altLang="en-US" sz="2800" kern="100" dirty="0">
                <a:effectLst/>
                <a:latin typeface="微软雅黑" panose="020B0503020204020204" pitchFamily="34" charset="-122"/>
                <a:ea typeface="微软雅黑" panose="020B0503020204020204" pitchFamily="34" charset="-122"/>
              </a:rPr>
              <a:t>。</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39064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7F09AA4-9402-FB29-BA37-6241BF566CB3}"/>
              </a:ext>
            </a:extLst>
          </p:cNvPr>
          <p:cNvSpPr>
            <a:spLocks noGrp="1"/>
          </p:cNvSpPr>
          <p:nvPr>
            <p:ph type="sldNum" sz="quarter" idx="12"/>
          </p:nvPr>
        </p:nvSpPr>
        <p:spPr/>
        <p:txBody>
          <a:bodyPr/>
          <a:lstStyle/>
          <a:p>
            <a:fld id="{49AE70B2-8BF9-45C0-BB95-33D1B9D3A854}" type="slidenum">
              <a:rPr lang="zh-CN" altLang="en-US" smtClean="0"/>
              <a:t>97</a:t>
            </a:fld>
            <a:endParaRPr lang="zh-CN" altLang="en-US"/>
          </a:p>
        </p:txBody>
      </p:sp>
      <p:sp>
        <p:nvSpPr>
          <p:cNvPr id="3" name="矩形 2">
            <a:extLst>
              <a:ext uri="{FF2B5EF4-FFF2-40B4-BE49-F238E27FC236}">
                <a16:creationId xmlns:a16="http://schemas.microsoft.com/office/drawing/2014/main" id="{1FF188FF-6936-EC9D-7C15-365F362A2DF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693338EB-3FF9-A94E-6C55-7B2CFB707A42}"/>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C75FA1A8-D2EE-140E-8007-EEE7C812F100}"/>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EBFB8AAF-998B-EBFE-B720-A81DAB716B47}"/>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A25E0ED3-F1C2-4F91-F0C2-CE828A484D14}"/>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64375864-11E7-A5D2-9373-0B095D7974A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6DEAF41D-A2A8-E15E-A079-16B85BF8609E}"/>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BB53EFB0-03FB-78EE-1109-3ADE44CE9656}"/>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B12D1077-8C4D-C0F2-993B-F0E93A73F62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C22BE3E0-8553-33A3-A114-AB3C3591D8B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6235124D-6072-5252-FE46-F68A658331CA}"/>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FABF74EE-E70A-5AC2-B5C9-C26162D93FB3}"/>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6DFCA1B4-4D90-FC77-8360-26FB3E2AD586}"/>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11BB402B-F108-6430-EC54-08934F8EFCC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85AE9BBA-9C2A-74EA-E05C-2749749235DA}"/>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A7C5A1CC-7BA5-C814-63C7-A057AD2F4C60}"/>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13BBCF09-D84B-8E6B-581B-F53CC9E2B025}"/>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38" name="文本框 37">
            <a:extLst>
              <a:ext uri="{FF2B5EF4-FFF2-40B4-BE49-F238E27FC236}">
                <a16:creationId xmlns:a16="http://schemas.microsoft.com/office/drawing/2014/main" id="{5DD7F965-295C-9AD6-4B9D-99FCAF037CDB}"/>
              </a:ext>
            </a:extLst>
          </p:cNvPr>
          <p:cNvSpPr txBox="1"/>
          <p:nvPr/>
        </p:nvSpPr>
        <p:spPr>
          <a:xfrm>
            <a:off x="1181100" y="900302"/>
            <a:ext cx="10396500" cy="5833200"/>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B.</a:t>
            </a:r>
            <a:r>
              <a:rPr lang="zh-CN" altLang="zh-CN" sz="2800" kern="100" dirty="0">
                <a:solidFill>
                  <a:srgbClr val="FF0000"/>
                </a:solidFill>
                <a:effectLst/>
                <a:latin typeface="微软雅黑" panose="020B0503020204020204" pitchFamily="34" charset="-122"/>
                <a:ea typeface="微软雅黑" panose="020B0503020204020204" pitchFamily="34" charset="-122"/>
              </a:rPr>
              <a:t>热作模具钢</a:t>
            </a:r>
            <a:r>
              <a:rPr lang="zh-CN" altLang="zh-CN" sz="2800" kern="100" dirty="0">
                <a:effectLst/>
                <a:latin typeface="微软雅黑" panose="020B0503020204020204" pitchFamily="34" charset="-122"/>
                <a:ea typeface="微软雅黑" panose="020B0503020204020204" pitchFamily="34" charset="-122"/>
              </a:rPr>
              <a:t>用于制作使金属在高温下塑变成形的模具，要求模具钢在高温下具有足够的强度、硬度、耐磨性和韧性，以及良好的耐热疲劳性，还应具有良好的导热性及高淬透性。</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热作模具钢的预备热处理通常是退火，目的是消除锻造应力，改善切削加工性。最终热处理是淬火和回火。常用的热作模具钢有</a:t>
            </a:r>
            <a:r>
              <a:rPr lang="en-US" altLang="zh-CN" sz="2800" kern="100" dirty="0">
                <a:effectLst/>
                <a:latin typeface="微软雅黑" panose="020B0503020204020204" pitchFamily="34" charset="-122"/>
                <a:ea typeface="微软雅黑" panose="020B0503020204020204" pitchFamily="34" charset="-122"/>
              </a:rPr>
              <a:t>5CrNiMo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5CrMnMo</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3Cr2W8V</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6SiMnV</a:t>
            </a:r>
            <a:r>
              <a:rPr lang="zh-CN" altLang="zh-CN" sz="2800" kern="100" dirty="0">
                <a:effectLst/>
                <a:latin typeface="微软雅黑" panose="020B0503020204020204" pitchFamily="34" charset="-122"/>
                <a:ea typeface="微软雅黑" panose="020B0503020204020204" pitchFamily="34" charset="-122"/>
              </a:rPr>
              <a:t>等。</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C</a:t>
            </a:r>
            <a:r>
              <a:rPr lang="zh-CN" altLang="zh-CN" sz="2800" kern="100" dirty="0">
                <a:solidFill>
                  <a:srgbClr val="FF0000"/>
                </a:solidFill>
                <a:effectLst/>
                <a:latin typeface="微软雅黑" panose="020B0503020204020204" pitchFamily="34" charset="-122"/>
                <a:ea typeface="微软雅黑" panose="020B0503020204020204" pitchFamily="34" charset="-122"/>
              </a:rPr>
              <a:t>、塑料模具钢</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塑料模具钢主要要求在</a:t>
            </a:r>
            <a:r>
              <a:rPr lang="en-US" altLang="zh-CN" sz="2800" kern="100" dirty="0">
                <a:effectLst/>
                <a:latin typeface="微软雅黑" panose="020B0503020204020204" pitchFamily="34" charset="-122"/>
                <a:ea typeface="微软雅黑" panose="020B0503020204020204" pitchFamily="34" charset="-122"/>
              </a:rPr>
              <a:t>200°C</a:t>
            </a:r>
            <a:r>
              <a:rPr lang="zh-CN" altLang="zh-CN" sz="2800" kern="100" dirty="0">
                <a:effectLst/>
                <a:latin typeface="微软雅黑" panose="020B0503020204020204" pitchFamily="34" charset="-122"/>
                <a:ea typeface="微软雅黑" panose="020B0503020204020204" pitchFamily="34" charset="-122"/>
              </a:rPr>
              <a:t>时具有足够的强度和韧性，并具有较高的耐磨性和耐蚀性。目前常用的塑料模具钢主要为</a:t>
            </a:r>
            <a:r>
              <a:rPr lang="en-US" altLang="zh-CN" sz="2800" kern="100" dirty="0">
                <a:effectLst/>
                <a:latin typeface="微软雅黑" panose="020B0503020204020204" pitchFamily="34" charset="-122"/>
                <a:ea typeface="微软雅黑" panose="020B0503020204020204" pitchFamily="34" charset="-122"/>
              </a:rPr>
              <a:t>3Cr2Mo</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591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circle(in)">
                                      <p:cBhvr>
                                        <p:cTn id="26"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3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32E7A20-18A8-96F9-4AC9-3F3469AFA04B}"/>
              </a:ext>
            </a:extLst>
          </p:cNvPr>
          <p:cNvSpPr>
            <a:spLocks noGrp="1"/>
          </p:cNvSpPr>
          <p:nvPr>
            <p:ph type="sldNum" sz="quarter" idx="12"/>
          </p:nvPr>
        </p:nvSpPr>
        <p:spPr/>
        <p:txBody>
          <a:bodyPr/>
          <a:lstStyle/>
          <a:p>
            <a:fld id="{49AE70B2-8BF9-45C0-BB95-33D1B9D3A854}" type="slidenum">
              <a:rPr lang="zh-CN" altLang="en-US" smtClean="0"/>
              <a:t>98</a:t>
            </a:fld>
            <a:endParaRPr lang="zh-CN" altLang="en-US"/>
          </a:p>
        </p:txBody>
      </p:sp>
      <p:sp>
        <p:nvSpPr>
          <p:cNvPr id="3" name="矩形 2">
            <a:extLst>
              <a:ext uri="{FF2B5EF4-FFF2-40B4-BE49-F238E27FC236}">
                <a16:creationId xmlns:a16="http://schemas.microsoft.com/office/drawing/2014/main" id="{93A0E014-4687-DC56-66DE-E2D420BA2AA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F08B2E8A-5425-7C54-9144-E55130F3F67B}"/>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1BB7A9F9-3809-7352-FB68-4F61BFB546CD}"/>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56D41A7E-39C4-EB07-7828-EF33691068FF}"/>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4C9BB054-E804-5529-7C86-D1D0EA4F9EA0}"/>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8E799014-8FEE-85B1-0D54-0F8832BC059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9AE0C2DF-826A-9720-927C-CA6CCDE1A4A2}"/>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57929CD1-C538-8343-17DA-E642A6025ACE}"/>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DEDE02DA-5300-5C8A-54F8-EDFE91799C7A}"/>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1FCA639C-A743-F5BF-5E5C-0F5A7693328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9ABB5553-1298-4452-7F6E-505554E661B8}"/>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89FA991D-D3B7-8DAA-D440-D7CAAB23AAAC}"/>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C7F8E6F1-CA4B-F8C2-6226-E0C70C35A65A}"/>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820080C5-A714-456F-B73D-B4D6C3B2221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7681E372-DF0A-4FA8-8FFC-E0D0F6A889C7}"/>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DEDACC51-1D61-A4AE-BB94-227CBD827D68}"/>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5FFC39B8-AC1E-6134-BAE4-78BD39D7A8E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E5B930D1-F5C2-0A74-AEBC-0C755A758FE8}"/>
              </a:ext>
            </a:extLst>
          </p:cNvPr>
          <p:cNvSpPr txBox="1"/>
          <p:nvPr/>
        </p:nvSpPr>
        <p:spPr>
          <a:xfrm>
            <a:off x="785775" y="1446491"/>
            <a:ext cx="10791825" cy="3247877"/>
          </a:xfrm>
          <a:prstGeom prst="rect">
            <a:avLst/>
          </a:prstGeom>
          <a:noFill/>
        </p:spPr>
        <p:txBody>
          <a:bodyPr wrap="square">
            <a:spAutoFit/>
          </a:bodyPr>
          <a:lstStyle/>
          <a:p>
            <a:pPr indent="266700" algn="l">
              <a:lnSpc>
                <a:spcPct val="150000"/>
              </a:lnSpc>
            </a:pPr>
            <a:r>
              <a:rPr lang="en-US" altLang="zh-CN" sz="2800" kern="100" dirty="0">
                <a:latin typeface="微软雅黑" panose="020B0503020204020204" pitchFamily="34" charset="-122"/>
                <a:ea typeface="微软雅黑" panose="020B0503020204020204" pitchFamily="34" charset="-122"/>
              </a:rPr>
              <a:t>    </a:t>
            </a:r>
            <a:r>
              <a:rPr lang="en-US" altLang="zh-CN" sz="2800" kern="100" dirty="0">
                <a:effectLst/>
                <a:latin typeface="微软雅黑" panose="020B0503020204020204" pitchFamily="34" charset="-122"/>
                <a:ea typeface="微软雅黑" panose="020B0503020204020204" pitchFamily="34" charset="-122"/>
              </a:rPr>
              <a:t>③</a:t>
            </a:r>
            <a:r>
              <a:rPr lang="zh-CN" altLang="zh-CN" sz="2800" kern="100" dirty="0">
                <a:effectLst/>
                <a:latin typeface="微软雅黑" panose="020B0503020204020204" pitchFamily="34" charset="-122"/>
                <a:ea typeface="微软雅黑" panose="020B0503020204020204" pitchFamily="34" charset="-122"/>
              </a:rPr>
              <a:t>量具钢用于制造各种量具（如块规、于分尺等）的钢称为量具钢。量具的工作部位应具有高硬度</a:t>
            </a:r>
            <a:r>
              <a:rPr lang="en-US" altLang="zh-CN" sz="2800" kern="100" dirty="0">
                <a:effectLst/>
                <a:latin typeface="微软雅黑" panose="020B0503020204020204" pitchFamily="34" charset="-122"/>
                <a:ea typeface="微软雅黑" panose="020B0503020204020204" pitchFamily="34" charset="-122"/>
              </a:rPr>
              <a:t>(62-65HRC)</a:t>
            </a:r>
            <a:r>
              <a:rPr lang="zh-CN" altLang="zh-CN" sz="2800" kern="100" dirty="0">
                <a:effectLst/>
                <a:latin typeface="微软雅黑" panose="020B0503020204020204" pitchFamily="34" charset="-122"/>
                <a:ea typeface="微软雅黑" panose="020B0503020204020204" pitchFamily="34" charset="-122"/>
              </a:rPr>
              <a:t>、高耐磨性、高的尺寸稳定性和足够的韧性。此外应具有良好的加工性。</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通常碳素工具钢（如</a:t>
            </a:r>
            <a:r>
              <a:rPr lang="en-US" altLang="zh-CN" sz="2800" kern="100" dirty="0">
                <a:effectLst/>
                <a:latin typeface="微软雅黑" panose="020B0503020204020204" pitchFamily="34" charset="-122"/>
                <a:ea typeface="微软雅黑" panose="020B0503020204020204" pitchFamily="34" charset="-122"/>
              </a:rPr>
              <a:t>T10A</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T12A)</a:t>
            </a:r>
            <a:r>
              <a:rPr lang="zh-CN" altLang="zh-CN" sz="2800" kern="100" dirty="0">
                <a:effectLst/>
                <a:latin typeface="微软雅黑" panose="020B0503020204020204" pitchFamily="34" charset="-122"/>
                <a:ea typeface="微软雅黑" panose="020B0503020204020204" pitchFamily="34" charset="-122"/>
              </a:rPr>
              <a:t>、合金工具钢（如</a:t>
            </a:r>
            <a:r>
              <a:rPr lang="en-US" altLang="zh-CN" sz="2800" kern="100" dirty="0">
                <a:effectLst/>
                <a:latin typeface="微软雅黑" panose="020B0503020204020204" pitchFamily="34" charset="-122"/>
                <a:ea typeface="微软雅黑" panose="020B0503020204020204" pitchFamily="34" charset="-122"/>
              </a:rPr>
              <a:t>9SiCr</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err="1">
                <a:effectLst/>
                <a:latin typeface="微软雅黑" panose="020B0503020204020204" pitchFamily="34" charset="-122"/>
                <a:ea typeface="微软雅黑" panose="020B0503020204020204" pitchFamily="34" charset="-122"/>
              </a:rPr>
              <a:t>CrWMn</a:t>
            </a:r>
            <a:r>
              <a:rPr lang="en-US" altLang="zh-CN"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和滚动轴承钢（如</a:t>
            </a:r>
            <a:r>
              <a:rPr lang="en-US" altLang="zh-CN" sz="2800" kern="100" dirty="0">
                <a:effectLst/>
                <a:latin typeface="微软雅黑" panose="020B0503020204020204" pitchFamily="34" charset="-122"/>
                <a:ea typeface="微软雅黑" panose="020B0503020204020204" pitchFamily="34" charset="-122"/>
              </a:rPr>
              <a:t>GCr15)</a:t>
            </a:r>
            <a:r>
              <a:rPr lang="zh-CN" altLang="zh-CN" sz="2800" kern="100" dirty="0">
                <a:effectLst/>
                <a:latin typeface="微软雅黑" panose="020B0503020204020204" pitchFamily="34" charset="-122"/>
                <a:ea typeface="微软雅黑" panose="020B0503020204020204" pitchFamily="34" charset="-122"/>
              </a:rPr>
              <a:t>等都可用来制造各种量具。</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110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99A3B9E-FD37-DDFF-6088-BB51A2AC12D8}"/>
              </a:ext>
            </a:extLst>
          </p:cNvPr>
          <p:cNvSpPr>
            <a:spLocks noGrp="1"/>
          </p:cNvSpPr>
          <p:nvPr>
            <p:ph type="sldNum" sz="quarter" idx="12"/>
          </p:nvPr>
        </p:nvSpPr>
        <p:spPr/>
        <p:txBody>
          <a:bodyPr/>
          <a:lstStyle/>
          <a:p>
            <a:fld id="{49AE70B2-8BF9-45C0-BB95-33D1B9D3A854}" type="slidenum">
              <a:rPr lang="zh-CN" altLang="en-US" smtClean="0"/>
              <a:t>99</a:t>
            </a:fld>
            <a:endParaRPr lang="zh-CN" altLang="en-US"/>
          </a:p>
        </p:txBody>
      </p:sp>
      <p:sp>
        <p:nvSpPr>
          <p:cNvPr id="3" name="矩形 2">
            <a:extLst>
              <a:ext uri="{FF2B5EF4-FFF2-40B4-BE49-F238E27FC236}">
                <a16:creationId xmlns:a16="http://schemas.microsoft.com/office/drawing/2014/main" id="{6B0D80C4-062C-CC5E-3983-C3490F6FDA6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a:extLst>
              <a:ext uri="{FF2B5EF4-FFF2-40B4-BE49-F238E27FC236}">
                <a16:creationId xmlns:a16="http://schemas.microsoft.com/office/drawing/2014/main" id="{E162A82E-2D76-A913-02D0-DAD539E23294}"/>
              </a:ext>
            </a:extLst>
          </p:cNvPr>
          <p:cNvGrpSpPr/>
          <p:nvPr/>
        </p:nvGrpSpPr>
        <p:grpSpPr>
          <a:xfrm>
            <a:off x="0" y="0"/>
            <a:ext cx="1376624" cy="1371254"/>
            <a:chOff x="0" y="0"/>
            <a:chExt cx="1376624" cy="1371254"/>
          </a:xfrm>
        </p:grpSpPr>
        <p:sp>
          <p:nvSpPr>
            <p:cNvPr id="5" name="Freeform 113">
              <a:extLst>
                <a:ext uri="{FF2B5EF4-FFF2-40B4-BE49-F238E27FC236}">
                  <a16:creationId xmlns:a16="http://schemas.microsoft.com/office/drawing/2014/main" id="{A2661C51-F302-8DF9-7CDB-4ED8CF24E49E}"/>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 name="Freeform 114">
              <a:extLst>
                <a:ext uri="{FF2B5EF4-FFF2-40B4-BE49-F238E27FC236}">
                  <a16:creationId xmlns:a16="http://schemas.microsoft.com/office/drawing/2014/main" id="{CFF41702-D334-8837-569C-5ED748BF609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5">
              <a:extLst>
                <a:ext uri="{FF2B5EF4-FFF2-40B4-BE49-F238E27FC236}">
                  <a16:creationId xmlns:a16="http://schemas.microsoft.com/office/drawing/2014/main" id="{9DAECC3E-765A-0826-B0CE-66EC609A4B3C}"/>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7">
              <a:extLst>
                <a:ext uri="{FF2B5EF4-FFF2-40B4-BE49-F238E27FC236}">
                  <a16:creationId xmlns:a16="http://schemas.microsoft.com/office/drawing/2014/main" id="{6BE58E96-F841-A4C3-78D1-FDE8C327A84A}"/>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9" name="Freeform 120">
              <a:extLst>
                <a:ext uri="{FF2B5EF4-FFF2-40B4-BE49-F238E27FC236}">
                  <a16:creationId xmlns:a16="http://schemas.microsoft.com/office/drawing/2014/main" id="{05AAD691-4E1B-A3CE-8DE6-E03512BCF899}"/>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0" name="Freeform 118">
              <a:extLst>
                <a:ext uri="{FF2B5EF4-FFF2-40B4-BE49-F238E27FC236}">
                  <a16:creationId xmlns:a16="http://schemas.microsoft.com/office/drawing/2014/main" id="{6C26E2D5-8F13-8A40-606D-10D08AB94A3F}"/>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1" name="Freeform 118">
              <a:extLst>
                <a:ext uri="{FF2B5EF4-FFF2-40B4-BE49-F238E27FC236}">
                  <a16:creationId xmlns:a16="http://schemas.microsoft.com/office/drawing/2014/main" id="{1459EBA4-72CC-6E5E-F485-2AE782A2E5E0}"/>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2" name="직사각형 45">
            <a:extLst>
              <a:ext uri="{FF2B5EF4-FFF2-40B4-BE49-F238E27FC236}">
                <a16:creationId xmlns:a16="http://schemas.microsoft.com/office/drawing/2014/main" id="{FBE39C8C-3E42-6548-A468-ACC81F9C225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3" name="文本框 12">
            <a:extLst>
              <a:ext uri="{FF2B5EF4-FFF2-40B4-BE49-F238E27FC236}">
                <a16:creationId xmlns:a16="http://schemas.microsoft.com/office/drawing/2014/main" id="{0933BDFD-A9B1-68B8-1812-851DEBF858DD}"/>
              </a:ext>
            </a:extLst>
          </p:cNvPr>
          <p:cNvSpPr txBox="1"/>
          <p:nvPr>
            <p:custDataLst>
              <p:tags r:id="rId3"/>
            </p:custDataLst>
          </p:nvPr>
        </p:nvSpPr>
        <p:spPr>
          <a:xfrm>
            <a:off x="1535430" y="105410"/>
            <a:ext cx="6739890" cy="711835"/>
          </a:xfrm>
          <a:prstGeom prst="rect">
            <a:avLst/>
          </a:prstGeom>
          <a:noFill/>
        </p:spPr>
        <p:txBody>
          <a:bodyPr wrap="square" rtlCol="0">
            <a:noAutofit/>
          </a:bodyPr>
          <a:lstStyle/>
          <a:p>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金属材料力学性能的改善方法</a:t>
            </a: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4" name="组合 13">
            <a:extLst>
              <a:ext uri="{FF2B5EF4-FFF2-40B4-BE49-F238E27FC236}">
                <a16:creationId xmlns:a16="http://schemas.microsoft.com/office/drawing/2014/main" id="{7292975B-D1FC-6A63-1938-9A4A07833250}"/>
              </a:ext>
            </a:extLst>
          </p:cNvPr>
          <p:cNvGrpSpPr/>
          <p:nvPr/>
        </p:nvGrpSpPr>
        <p:grpSpPr>
          <a:xfrm>
            <a:off x="8694421" y="160383"/>
            <a:ext cx="498667" cy="608282"/>
            <a:chOff x="9473648" y="1406690"/>
            <a:chExt cx="1107403" cy="1222002"/>
          </a:xfrm>
        </p:grpSpPr>
        <p:pic>
          <p:nvPicPr>
            <p:cNvPr id="15" name="图片 14">
              <a:extLst>
                <a:ext uri="{FF2B5EF4-FFF2-40B4-BE49-F238E27FC236}">
                  <a16:creationId xmlns:a16="http://schemas.microsoft.com/office/drawing/2014/main" id="{200D5FB4-5C6B-E3CB-8AC1-C47DA44C5BE7}"/>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6" name="图片 15">
              <a:extLst>
                <a:ext uri="{FF2B5EF4-FFF2-40B4-BE49-F238E27FC236}">
                  <a16:creationId xmlns:a16="http://schemas.microsoft.com/office/drawing/2014/main" id="{F49E9711-ECBD-D073-86F7-B476E606D145}"/>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7" name="组合 16">
            <a:extLst>
              <a:ext uri="{FF2B5EF4-FFF2-40B4-BE49-F238E27FC236}">
                <a16:creationId xmlns:a16="http://schemas.microsoft.com/office/drawing/2014/main" id="{9B2B582C-9927-C457-DDA0-F87896CBC42C}"/>
              </a:ext>
            </a:extLst>
          </p:cNvPr>
          <p:cNvGrpSpPr/>
          <p:nvPr/>
        </p:nvGrpSpPr>
        <p:grpSpPr>
          <a:xfrm>
            <a:off x="9370244" y="122035"/>
            <a:ext cx="2821756" cy="504000"/>
            <a:chOff x="0" y="4216400"/>
            <a:chExt cx="3290629" cy="866458"/>
          </a:xfrm>
          <a:solidFill>
            <a:srgbClr val="4679A7"/>
          </a:solidFill>
        </p:grpSpPr>
        <p:sp>
          <p:nvSpPr>
            <p:cNvPr id="18" name="íṩ1íde">
              <a:extLst>
                <a:ext uri="{FF2B5EF4-FFF2-40B4-BE49-F238E27FC236}">
                  <a16:creationId xmlns:a16="http://schemas.microsoft.com/office/drawing/2014/main" id="{443C64D3-D868-B5BC-8BB3-87F68DB2E067}"/>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MH_SubTitle_1">
              <a:extLst>
                <a:ext uri="{FF2B5EF4-FFF2-40B4-BE49-F238E27FC236}">
                  <a16:creationId xmlns:a16="http://schemas.microsoft.com/office/drawing/2014/main" id="{37714375-48A0-0ABD-EA41-C091552594A3}"/>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sym typeface="+mn-ea"/>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1" name="文本框 20">
            <a:extLst>
              <a:ext uri="{FF2B5EF4-FFF2-40B4-BE49-F238E27FC236}">
                <a16:creationId xmlns:a16="http://schemas.microsoft.com/office/drawing/2014/main" id="{180E6C0A-C074-7140-6B8D-AE156E40D83B}"/>
              </a:ext>
            </a:extLst>
          </p:cNvPr>
          <p:cNvSpPr txBox="1"/>
          <p:nvPr/>
        </p:nvSpPr>
        <p:spPr>
          <a:xfrm>
            <a:off x="1037012" y="932434"/>
            <a:ext cx="10954883" cy="5692136"/>
          </a:xfrm>
          <a:prstGeom prst="rect">
            <a:avLst/>
          </a:prstGeom>
          <a:noFill/>
        </p:spPr>
        <p:txBody>
          <a:bodyPr wrap="square">
            <a:spAutoFit/>
          </a:bodyPr>
          <a:lstStyle/>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）高速工具钢</a:t>
            </a:r>
          </a:p>
          <a:p>
            <a:pPr marL="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高速工具钢（简称高速钢）用于制造高速切削刃具等</a:t>
            </a:r>
            <a:r>
              <a:rPr lang="zh-CN" altLang="en-US"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marL="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高速工具钢硬度、韧性、耐磨性和热硬性的性能要求，需要高速工具钢的</a:t>
            </a:r>
            <a:r>
              <a:rPr lang="en-US" altLang="zh-CN" sz="2800" kern="100" dirty="0" err="1">
                <a:effectLst/>
                <a:latin typeface="微软雅黑" panose="020B0503020204020204" pitchFamily="34" charset="-122"/>
                <a:ea typeface="微软雅黑" panose="020B0503020204020204" pitchFamily="34" charset="-122"/>
              </a:rPr>
              <a:t>ω</a:t>
            </a:r>
            <a:r>
              <a:rPr lang="en-US" altLang="zh-CN" sz="2800" kern="100" baseline="-25000" dirty="0" err="1">
                <a:effectLst/>
                <a:latin typeface="微软雅黑" panose="020B0503020204020204" pitchFamily="34" charset="-122"/>
                <a:ea typeface="微软雅黑" panose="020B0503020204020204" pitchFamily="34" charset="-122"/>
              </a:rPr>
              <a:t>c</a:t>
            </a:r>
            <a:r>
              <a:rPr lang="en-US" altLang="zh-CN" sz="2800" kern="100" dirty="0">
                <a:effectLst/>
                <a:latin typeface="微软雅黑" panose="020B0503020204020204" pitchFamily="34" charset="-122"/>
                <a:ea typeface="微软雅黑" panose="020B0503020204020204" pitchFamily="34" charset="-122"/>
              </a:rPr>
              <a:t>=0.75%~1.60%</a:t>
            </a:r>
            <a:r>
              <a:rPr lang="zh-CN" altLang="zh-CN" sz="2800" kern="100" dirty="0">
                <a:effectLst/>
                <a:latin typeface="微软雅黑" panose="020B0503020204020204" pitchFamily="34" charset="-122"/>
                <a:ea typeface="微软雅黑" panose="020B0503020204020204" pitchFamily="34" charset="-122"/>
              </a:rPr>
              <a:t>，</a:t>
            </a:r>
            <a:endParaRPr lang="en-US" altLang="zh-CN" sz="2800" kern="100" dirty="0">
              <a:effectLst/>
              <a:latin typeface="微软雅黑" panose="020B0503020204020204" pitchFamily="34" charset="-122"/>
              <a:ea typeface="微软雅黑" panose="020B0503020204020204" pitchFamily="34" charset="-122"/>
            </a:endParaRPr>
          </a:p>
          <a:p>
            <a:pPr marL="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高速工具钢中加入质量分数总和在</a:t>
            </a:r>
            <a:r>
              <a:rPr lang="en-US" altLang="zh-CN" sz="2800" kern="100" dirty="0">
                <a:effectLst/>
                <a:latin typeface="微软雅黑" panose="020B0503020204020204" pitchFamily="34" charset="-122"/>
                <a:ea typeface="微软雅黑" panose="020B0503020204020204" pitchFamily="34" charset="-122"/>
              </a:rPr>
              <a:t>10%</a:t>
            </a:r>
            <a:r>
              <a:rPr lang="zh-CN" altLang="zh-CN" sz="2800" kern="100" dirty="0">
                <a:effectLst/>
                <a:latin typeface="微软雅黑" panose="020B0503020204020204" pitchFamily="34" charset="-122"/>
                <a:ea typeface="微软雅黑" panose="020B0503020204020204" pitchFamily="34" charset="-122"/>
              </a:rPr>
              <a:t>以上的钨、铝、铬、钠等合金元素，以便提高高速钢的热硬性、淬透性。并控制好退火以及经正确的淬火和多次回火才能发挥出来。</a:t>
            </a: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高速钢的牌号表示方法类似合金工具钢，但在高速钢牌号中，不论碳的质量分数多少，都不予标出。常用的高速钢牌号有</a:t>
            </a:r>
            <a:r>
              <a:rPr lang="en-US" altLang="zh-CN" sz="2800" kern="100" dirty="0">
                <a:effectLst/>
                <a:latin typeface="微软雅黑" panose="020B0503020204020204" pitchFamily="34" charset="-122"/>
                <a:ea typeface="微软雅黑" panose="020B0503020204020204" pitchFamily="34" charset="-122"/>
              </a:rPr>
              <a:t>W18Cr4V(18-4-1)</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W6Mo5Cr4V2(6-5-4-2)</a:t>
            </a: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W18Cr4V2Co8</a:t>
            </a:r>
            <a:r>
              <a:rPr lang="zh-CN" altLang="zh-CN" sz="2800" kern="100" dirty="0">
                <a:effectLst/>
                <a:latin typeface="微软雅黑" panose="020B0503020204020204" pitchFamily="34" charset="-122"/>
                <a:ea typeface="微软雅黑" panose="020B0503020204020204" pitchFamily="34" charset="-122"/>
              </a:rPr>
              <a:t>和</a:t>
            </a:r>
            <a:r>
              <a:rPr lang="en-US" altLang="zh-CN" sz="2800" kern="100" dirty="0">
                <a:effectLst/>
                <a:latin typeface="微软雅黑" panose="020B0503020204020204" pitchFamily="34" charset="-122"/>
                <a:ea typeface="微软雅黑" panose="020B0503020204020204" pitchFamily="34" charset="-122"/>
              </a:rPr>
              <a:t>W9Mo3Cr4V</a:t>
            </a:r>
            <a:r>
              <a:rPr lang="zh-CN" altLang="zh-CN" sz="2800" kern="100" dirty="0">
                <a:effectLst/>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31508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250"/>
                                        <p:tgtEl>
                                          <p:spTgt spid="14"/>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E0NzY0YTQwY2RjZWU3MjI2NjBkNjc3OWZhMjZhYW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TABLE_ENDDRAG_ORIGIN_RECT" val="532*395"/>
  <p:tag name="TABLE_ENDDRAG_RECT" val="213*113*532*395"/>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2.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6.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0.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4.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TotalTime>
  <Words>14099</Words>
  <Application>Microsoft Office PowerPoint</Application>
  <PresentationFormat>宽屏</PresentationFormat>
  <Paragraphs>1062</Paragraphs>
  <Slides>121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121</vt:i4>
      </vt:variant>
    </vt:vector>
  </HeadingPairs>
  <TitlesOfParts>
    <vt:vector size="128" baseType="lpstr">
      <vt:lpstr>宋体</vt:lpstr>
      <vt:lpstr>微软雅黑</vt:lpstr>
      <vt:lpstr>Arial</vt:lpstr>
      <vt:lpstr>Calibri</vt:lpstr>
      <vt:lpstr>Times New Roman</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孙家瑞</dc:creator>
  <cp:lastModifiedBy>家瑞 孙</cp:lastModifiedBy>
  <cp:revision>230</cp:revision>
  <dcterms:created xsi:type="dcterms:W3CDTF">2019-06-19T02:08:00Z</dcterms:created>
  <dcterms:modified xsi:type="dcterms:W3CDTF">2024-09-09T11:57:30Z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98123E7B6E3447749C092A149DB080CA_13</vt:lpwstr>
  </property>
</Properties>
</file>